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72"/>
  </p:notesMasterIdLst>
  <p:sldIdLst>
    <p:sldId id="484" r:id="rId3"/>
    <p:sldId id="507" r:id="rId4"/>
    <p:sldId id="508" r:id="rId5"/>
    <p:sldId id="509" r:id="rId6"/>
    <p:sldId id="510" r:id="rId7"/>
    <p:sldId id="2131" r:id="rId8"/>
    <p:sldId id="2132" r:id="rId9"/>
    <p:sldId id="513" r:id="rId10"/>
    <p:sldId id="514" r:id="rId11"/>
    <p:sldId id="515" r:id="rId12"/>
    <p:sldId id="516" r:id="rId13"/>
    <p:sldId id="517" r:id="rId14"/>
    <p:sldId id="518" r:id="rId15"/>
    <p:sldId id="2133" r:id="rId16"/>
    <p:sldId id="2143" r:id="rId17"/>
    <p:sldId id="2136" r:id="rId18"/>
    <p:sldId id="2144" r:id="rId19"/>
    <p:sldId id="2139" r:id="rId20"/>
    <p:sldId id="519" r:id="rId21"/>
    <p:sldId id="326" r:id="rId22"/>
    <p:sldId id="327" r:id="rId23"/>
    <p:sldId id="520" r:id="rId24"/>
    <p:sldId id="521" r:id="rId25"/>
    <p:sldId id="2102" r:id="rId26"/>
    <p:sldId id="2016" r:id="rId27"/>
    <p:sldId id="2018" r:id="rId28"/>
    <p:sldId id="2031" r:id="rId29"/>
    <p:sldId id="2033" r:id="rId30"/>
    <p:sldId id="2038" r:id="rId31"/>
    <p:sldId id="2040" r:id="rId32"/>
    <p:sldId id="2042" r:id="rId33"/>
    <p:sldId id="2050" r:id="rId34"/>
    <p:sldId id="2060" r:id="rId35"/>
    <p:sldId id="2061" r:id="rId36"/>
    <p:sldId id="2145" r:id="rId37"/>
    <p:sldId id="2146" r:id="rId38"/>
    <p:sldId id="293" r:id="rId39"/>
    <p:sldId id="2140" r:id="rId40"/>
    <p:sldId id="2141" r:id="rId41"/>
    <p:sldId id="2159" r:id="rId42"/>
    <p:sldId id="2152" r:id="rId43"/>
    <p:sldId id="2160" r:id="rId44"/>
    <p:sldId id="2153" r:id="rId45"/>
    <p:sldId id="2154" r:id="rId46"/>
    <p:sldId id="2155" r:id="rId47"/>
    <p:sldId id="2151" r:id="rId48"/>
    <p:sldId id="2156" r:id="rId49"/>
    <p:sldId id="2157" r:id="rId50"/>
    <p:sldId id="2158" r:id="rId51"/>
    <p:sldId id="2161" r:id="rId52"/>
    <p:sldId id="2162" r:id="rId53"/>
    <p:sldId id="318" r:id="rId54"/>
    <p:sldId id="320" r:id="rId55"/>
    <p:sldId id="321" r:id="rId56"/>
    <p:sldId id="322" r:id="rId57"/>
    <p:sldId id="323" r:id="rId58"/>
    <p:sldId id="296" r:id="rId59"/>
    <p:sldId id="297" r:id="rId60"/>
    <p:sldId id="304" r:id="rId61"/>
    <p:sldId id="306" r:id="rId62"/>
    <p:sldId id="369" r:id="rId63"/>
    <p:sldId id="370" r:id="rId64"/>
    <p:sldId id="371" r:id="rId65"/>
    <p:sldId id="372" r:id="rId66"/>
    <p:sldId id="373" r:id="rId67"/>
    <p:sldId id="374" r:id="rId68"/>
    <p:sldId id="375" r:id="rId69"/>
    <p:sldId id="376" r:id="rId70"/>
    <p:sldId id="377" r:id="rId7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00FF"/>
    <a:srgbClr val="FF0000"/>
    <a:srgbClr val="FF00FF"/>
    <a:srgbClr val="007F00"/>
    <a:srgbClr val="00FFFF"/>
    <a:srgbClr val="FF6699"/>
    <a:srgbClr val="FFCCCC"/>
    <a:srgbClr val="FF0066"/>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734"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90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6A7F36-CEDC-4190-9DC9-EF413707BEF6}" type="datetimeFigureOut">
              <a:rPr lang="zh-CN" altLang="en-US" smtClean="0"/>
              <a:pPr/>
              <a:t>2023/9/21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31403F-1F9A-45E2-83AD-6B52D6E53EB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CEC568B-CA6B-47F3-B555-05E0877BF033}" type="datetime1">
              <a:rPr lang="zh-CN" altLang="en-US" smtClean="0"/>
              <a:pPr/>
              <a:t>2023/9/21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33E5D7-95FC-4205-B06A-0B50D211DB4F}" type="datetime1">
              <a:rPr lang="zh-CN" altLang="en-US" smtClean="0"/>
              <a:pPr/>
              <a:t>2023/9/21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F91DD0-7B0B-491F-84B9-8A4A00FD36E7}" type="datetime1">
              <a:rPr lang="zh-CN" altLang="en-US" smtClean="0"/>
              <a:pPr/>
              <a:t>2023/9/21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16430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2787545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23658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2713780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41813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632709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2442029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1330101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D8797D-3BE2-4EEB-8A83-C79BC36A3727}" type="datetime1">
              <a:rPr lang="zh-CN" altLang="en-US" smtClean="0"/>
              <a:pPr/>
              <a:t>2023/9/21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958674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23679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528213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49784F-8F73-47C8-92B7-B650D00C8B43}" type="datetimeFigureOut">
              <a:rPr lang="zh-CN" altLang="en-US" smtClean="0"/>
              <a:t>2023/9/21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88522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2A20628-6766-4B33-AD2D-153C72FB1FE5}" type="datetime1">
              <a:rPr lang="zh-CN" altLang="en-US" smtClean="0"/>
              <a:pPr/>
              <a:t>2023/9/21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E2B6EF-DAB7-4072-BC42-F6D873D5D339}" type="datetime1">
              <a:rPr lang="zh-CN" altLang="en-US" smtClean="0"/>
              <a:pPr/>
              <a:t>2023/9/21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8D9B2BB-AEBB-4968-AD5C-73FDEF924023}" type="datetime1">
              <a:rPr lang="zh-CN" altLang="en-US" smtClean="0"/>
              <a:pPr/>
              <a:t>2023/9/21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6DE2AB-38C4-499E-B790-904D17E2BAD1}" type="datetime1">
              <a:rPr lang="zh-CN" altLang="en-US" smtClean="0"/>
              <a:pPr/>
              <a:t>2023/9/21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9C6B36-6756-4CB4-A7AF-36E686331DA2}" type="datetime1">
              <a:rPr lang="zh-CN" altLang="en-US" smtClean="0"/>
              <a:pPr/>
              <a:t>2023/9/21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AB8AE40-AB96-4713-A294-064D309BBF0E}" type="datetime1">
              <a:rPr lang="zh-CN" altLang="en-US" smtClean="0"/>
              <a:pPr/>
              <a:t>2023/9/21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54CE5E-8E7F-44E5-B14A-983D5A580423}" type="datetime1">
              <a:rPr lang="zh-CN" altLang="en-US" smtClean="0"/>
              <a:pPr/>
              <a:t>2023/9/21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35B06-6A47-4B57-9912-C51025E8C24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5F90F-DD9C-479B-BE62-BF7ECDD5A107}" type="datetime1">
              <a:rPr lang="zh-CN" altLang="en-US" smtClean="0"/>
              <a:pPr/>
              <a:t>2023/9/21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35B06-6A47-4B57-9912-C51025E8C24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9784F-8F73-47C8-92B7-B650D00C8B43}" type="datetimeFigureOut">
              <a:rPr lang="zh-CN" altLang="en-US" smtClean="0"/>
              <a:t>2023/9/21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C79F2-EF52-4B40-A5EC-396B7CC88FF7}" type="slidenum">
              <a:rPr lang="zh-CN" altLang="en-US" smtClean="0"/>
              <a:t>‹#›</a:t>
            </a:fld>
            <a:endParaRPr lang="zh-CN" altLang="en-US"/>
          </a:p>
        </p:txBody>
      </p:sp>
    </p:spTree>
    <p:extLst>
      <p:ext uri="{BB962C8B-B14F-4D97-AF65-F5344CB8AC3E}">
        <p14:creationId xmlns:p14="http://schemas.microsoft.com/office/powerpoint/2010/main" val="3897065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ti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5BCD54F-0A0A-404C-BF33-F8144B9C85C7}"/>
              </a:ext>
            </a:extLst>
          </p:cNvPr>
          <p:cNvSpPr>
            <a:spLocks noGrp="1"/>
          </p:cNvSpPr>
          <p:nvPr>
            <p:ph type="ctrTitle"/>
          </p:nvPr>
        </p:nvSpPr>
        <p:spPr/>
        <p:txBody>
          <a:bodyPr>
            <a:normAutofit/>
          </a:bodyPr>
          <a:lstStyle/>
          <a:p>
            <a:r>
              <a:rPr lang="zh-CN" altLang="en-US" dirty="0" smtClean="0">
                <a:latin typeface="Times New Roman" panose="02020603050405020304" pitchFamily="18" charset="0"/>
                <a:cs typeface="Times New Roman" panose="02020603050405020304" pitchFamily="18" charset="0"/>
              </a:rPr>
              <a:t>坐标与变换</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4002AB6-24D9-4536-84CE-EBCCF98521CE}"/>
              </a:ext>
            </a:extLst>
          </p:cNvPr>
          <p:cNvSpPr>
            <a:spLocks noGrp="1"/>
          </p:cNvSpPr>
          <p:nvPr>
            <p:ph type="sldNum" sz="quarter" idx="12"/>
          </p:nvPr>
        </p:nvSpPr>
        <p:spPr/>
        <p:txBody>
          <a:bodyPr/>
          <a:lstStyle/>
          <a:p>
            <a:fld id="{13535B06-6A47-4B57-9912-C51025E8C240}" type="slidenum">
              <a:rPr lang="zh-CN" altLang="en-US" smtClean="0"/>
              <a:pPr/>
              <a:t>1</a:t>
            </a:fld>
            <a:endParaRPr lang="zh-CN" altLang="en-US"/>
          </a:p>
        </p:txBody>
      </p:sp>
    </p:spTree>
    <p:extLst>
      <p:ext uri="{BB962C8B-B14F-4D97-AF65-F5344CB8AC3E}">
        <p14:creationId xmlns:p14="http://schemas.microsoft.com/office/powerpoint/2010/main" val="1772520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5C6EC-5232-4663-BFB9-CE6659B6889F}"/>
              </a:ext>
            </a:extLst>
          </p:cNvPr>
          <p:cNvSpPr>
            <a:spLocks noGrp="1"/>
          </p:cNvSpPr>
          <p:nvPr>
            <p:ph type="title"/>
          </p:nvPr>
        </p:nvSpPr>
        <p:spPr/>
        <p:txBody>
          <a:bodyPr/>
          <a:lstStyle/>
          <a:p>
            <a:pPr algn="l"/>
            <a:r>
              <a:rPr lang="en-US" altLang="zh-CN" dirty="0">
                <a:latin typeface="Times New Roman" panose="02020603050405020304" pitchFamily="18" charset="0"/>
                <a:cs typeface="Times New Roman" panose="02020603050405020304" pitchFamily="18" charset="0"/>
              </a:rPr>
              <a:t>More notation properties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16AD06-65DD-4E70-B559-E18CD9EB9A28}"/>
                  </a:ext>
                </a:extLst>
              </p:cNvPr>
              <p:cNvSpPr>
                <a:spLocks noGrp="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vectors are not affected by the translation part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6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600" i="1">
                                  <a:latin typeface="Cambria Math" panose="02040503050406030204" pitchFamily="18" charset="0"/>
                                  <a:cs typeface="Times New Roman" panose="02020603050405020304" pitchFamily="18" charset="0"/>
                                </a:rPr>
                              </m:ctrlPr>
                            </m:mPr>
                            <m:mr>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1</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2</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3</m:t>
                                        </m:r>
                                      </m:sub>
                                    </m:sSub>
                                  </m:e>
                                </m:acc>
                              </m:e>
                              <m:e>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𝑜</m:t>
                                    </m:r>
                                  </m:e>
                                </m:acc>
                              </m:e>
                            </m:mr>
                          </m:m>
                        </m:e>
                      </m:d>
                      <m:d>
                        <m:dPr>
                          <m:begChr m:val="["/>
                          <m:endChr m:val="]"/>
                          <m:ctrlPr>
                            <a:rPr lang="en-US" altLang="zh-CN" sz="26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600" i="1">
                                  <a:latin typeface="Cambria Math" panose="02040503050406030204" pitchFamily="18" charset="0"/>
                                  <a:cs typeface="Times New Roman" panose="02020603050405020304" pitchFamily="18" charset="0"/>
                                </a:rPr>
                              </m:ctrlPr>
                            </m:mP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11</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12</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13</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14</m:t>
                                    </m:r>
                                  </m:sub>
                                </m:sSub>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21</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22</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23</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24</m:t>
                                    </m:r>
                                  </m:sub>
                                </m:sSub>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31</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32</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33</m:t>
                                    </m:r>
                                  </m:sub>
                                </m:sSub>
                              </m:e>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𝑀</m:t>
                                    </m:r>
                                  </m:e>
                                  <m:sub>
                                    <m:r>
                                      <a:rPr lang="en-US" altLang="zh-CN" sz="2600" i="1">
                                        <a:latin typeface="Cambria Math" panose="02040503050406030204" pitchFamily="18" charset="0"/>
                                        <a:cs typeface="Times New Roman" panose="02020603050405020304" pitchFamily="18" charset="0"/>
                                      </a:rPr>
                                      <m:t>34</m:t>
                                    </m:r>
                                  </m:sub>
                                </m:sSub>
                              </m:e>
                            </m:mr>
                            <m:mr>
                              <m:e>
                                <m:r>
                                  <a:rPr lang="en-US" altLang="zh-CN" sz="2600" i="1">
                                    <a:latin typeface="Cambria Math" panose="02040503050406030204" pitchFamily="18" charset="0"/>
                                    <a:cs typeface="Times New Roman" panose="02020603050405020304" pitchFamily="18" charset="0"/>
                                  </a:rPr>
                                  <m:t>0</m:t>
                                </m:r>
                              </m:e>
                              <m:e>
                                <m:r>
                                  <a:rPr lang="en-US" altLang="zh-CN" sz="2600" i="1">
                                    <a:latin typeface="Cambria Math" panose="02040503050406030204" pitchFamily="18" charset="0"/>
                                    <a:cs typeface="Times New Roman" panose="02020603050405020304" pitchFamily="18" charset="0"/>
                                  </a:rPr>
                                  <m:t>0</m:t>
                                </m:r>
                              </m:e>
                              <m:e>
                                <m:r>
                                  <a:rPr lang="en-US" altLang="zh-CN" sz="2600" i="1">
                                    <a:latin typeface="Cambria Math" panose="02040503050406030204" pitchFamily="18" charset="0"/>
                                    <a:cs typeface="Times New Roman" panose="02020603050405020304" pitchFamily="18" charset="0"/>
                                  </a:rPr>
                                  <m:t>0</m:t>
                                </m:r>
                              </m:e>
                              <m:e>
                                <m:r>
                                  <a:rPr lang="en-US" altLang="zh-CN" sz="2600" i="1">
                                    <a:latin typeface="Cambria Math" panose="02040503050406030204" pitchFamily="18" charset="0"/>
                                    <a:cs typeface="Times New Roman" panose="02020603050405020304" pitchFamily="18" charset="0"/>
                                  </a:rPr>
                                  <m:t>1</m:t>
                                </m:r>
                              </m:e>
                            </m:mr>
                          </m:m>
                        </m:e>
                      </m:d>
                      <m:d>
                        <m:dPr>
                          <m:begChr m:val="["/>
                          <m:endChr m:val="]"/>
                          <m:ctrlPr>
                            <a:rPr lang="en-US" altLang="zh-CN" sz="26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600" i="1">
                                  <a:latin typeface="Cambria Math" panose="02040503050406030204" pitchFamily="18" charset="0"/>
                                  <a:cs typeface="Times New Roman" panose="02020603050405020304" pitchFamily="18" charset="0"/>
                                </a:rPr>
                              </m:ctrlPr>
                            </m:mPr>
                            <m:mr>
                              <m:e>
                                <m:sSub>
                                  <m:sSubPr>
                                    <m:ctrlPr>
                                      <a:rPr lang="en-US" altLang="zh-CN" sz="2600" i="1">
                                        <a:latin typeface="Cambria Math" panose="02040503050406030204" pitchFamily="18" charset="0"/>
                                        <a:cs typeface="Times New Roman" panose="02020603050405020304" pitchFamily="18" charset="0"/>
                                      </a:rPr>
                                    </m:ctrlPr>
                                  </m:sSubPr>
                                  <m:e>
                                    <m:r>
                                      <m:rPr>
                                        <m:brk m:alnAt="7"/>
                                      </m:rPr>
                                      <a:rPr lang="en-US" altLang="zh-CN" sz="2600" i="1">
                                        <a:latin typeface="Cambria Math" panose="02040503050406030204" pitchFamily="18" charset="0"/>
                                        <a:cs typeface="Times New Roman" panose="02020603050405020304" pitchFamily="18" charset="0"/>
                                      </a:rPr>
                                      <m:t>𝑐</m:t>
                                    </m:r>
                                  </m:e>
                                  <m:sub>
                                    <m:r>
                                      <m:rPr>
                                        <m:brk m:alnAt="7"/>
                                      </m:rPr>
                                      <a:rPr lang="en-US" altLang="zh-CN" sz="2600" i="1">
                                        <a:latin typeface="Cambria Math" panose="02040503050406030204" pitchFamily="18" charset="0"/>
                                        <a:cs typeface="Times New Roman" panose="02020603050405020304" pitchFamily="18" charset="0"/>
                                      </a:rPr>
                                      <m:t>1</m:t>
                                    </m:r>
                                  </m:sub>
                                </m:sSub>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2</m:t>
                                    </m:r>
                                  </m:sub>
                                </m:sSub>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3</m:t>
                                    </m:r>
                                  </m:sub>
                                </m:sSub>
                              </m:e>
                            </m:mr>
                            <m:mr>
                              <m:e>
                                <m:r>
                                  <a:rPr lang="en-US" altLang="zh-CN" sz="2600" b="0" i="1" smtClean="0">
                                    <a:latin typeface="Cambria Math" panose="02040503050406030204" pitchFamily="18" charset="0"/>
                                    <a:cs typeface="Times New Roman" panose="02020603050405020304" pitchFamily="18" charset="0"/>
                                  </a:rPr>
                                  <m:t>0</m:t>
                                </m:r>
                              </m:e>
                            </m:mr>
                          </m:m>
                        </m:e>
                      </m:d>
                    </m:oMath>
                  </m:oMathPara>
                </a14:m>
                <a:endParaRPr lang="en-US" altLang="zh-CN" sz="26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because their 4th coordinate is 0</a:t>
                </a:r>
              </a:p>
              <a:p>
                <a:r>
                  <a:rPr lang="en-US" altLang="zh-CN" dirty="0">
                    <a:latin typeface="Times New Roman" panose="02020603050405020304" pitchFamily="18" charset="0"/>
                    <a:cs typeface="Times New Roman" panose="02020603050405020304" pitchFamily="18" charset="0"/>
                  </a:rPr>
                  <a:t>If I rotate my moving car in the world, I want its motion to rotate</a:t>
                </a:r>
              </a:p>
              <a:p>
                <a:r>
                  <a:rPr lang="en-US" altLang="zh-CN" dirty="0">
                    <a:latin typeface="Times New Roman" panose="02020603050405020304" pitchFamily="18" charset="0"/>
                    <a:cs typeface="Times New Roman" panose="02020603050405020304" pitchFamily="18" charset="0"/>
                  </a:rPr>
                  <a:t>If I translate it, motion should be unaffected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216AD06-65DD-4E70-B559-E18CD9EB9A28}"/>
                  </a:ext>
                </a:extLst>
              </p:cNvPr>
              <p:cNvSpPr>
                <a:spLocks noGrp="1" noRot="1" noChangeAspect="1" noMove="1" noResize="1" noEditPoints="1" noAdjustHandles="1" noChangeArrowheads="1" noChangeShapeType="1" noTextEdit="1"/>
              </p:cNvSpPr>
              <p:nvPr>
                <p:ph idx="1"/>
              </p:nvPr>
            </p:nvSpPr>
            <p:spPr>
              <a:blipFill>
                <a:blip r:embed="rId2"/>
                <a:stretch>
                  <a:fillRect l="-1704" t="-188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F8B9FA0-993A-4706-A138-AB2D98B77B87}"/>
              </a:ext>
            </a:extLst>
          </p:cNvPr>
          <p:cNvSpPr>
            <a:spLocks noGrp="1"/>
          </p:cNvSpPr>
          <p:nvPr>
            <p:ph type="sldNum" sz="quarter" idx="12"/>
          </p:nvPr>
        </p:nvSpPr>
        <p:spPr/>
        <p:txBody>
          <a:bodyPr/>
          <a:lstStyle/>
          <a:p>
            <a:fld id="{13535B06-6A47-4B57-9912-C51025E8C240}" type="slidenum">
              <a:rPr lang="zh-CN" altLang="en-US" smtClean="0"/>
              <a:pPr/>
              <a:t>10</a:t>
            </a:fld>
            <a:endParaRPr lang="zh-CN" altLang="en-US"/>
          </a:p>
        </p:txBody>
      </p:sp>
    </p:spTree>
    <p:extLst>
      <p:ext uri="{BB962C8B-B14F-4D97-AF65-F5344CB8AC3E}">
        <p14:creationId xmlns:p14="http://schemas.microsoft.com/office/powerpoint/2010/main" val="2455986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B32CA-EAAB-4C90-A246-D8B84EFD7C84}"/>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Frames &amp; hierarchical modeling </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0D07FFB-CD11-4588-B110-B8B533A667E0}"/>
              </a:ext>
            </a:extLst>
          </p:cNvPr>
          <p:cNvSpPr>
            <a:spLocks noGrp="1"/>
          </p:cNvSpPr>
          <p:nvPr>
            <p:ph idx="1"/>
          </p:nvPr>
        </p:nvSpPr>
        <p:spPr/>
        <p:txBody>
          <a:bodyPr>
            <a:normAutofit lnSpcReduction="10000"/>
          </a:bodyPr>
          <a:lstStyle/>
          <a:p>
            <a:r>
              <a:rPr lang="en-US" altLang="zh-CN" sz="2800" dirty="0">
                <a:latin typeface="Times New Roman" panose="02020603050405020304" pitchFamily="18" charset="0"/>
                <a:cs typeface="Times New Roman" panose="02020603050405020304" pitchFamily="18" charset="0"/>
              </a:rPr>
              <a:t>Many coordinate systems (frames)</a:t>
            </a:r>
          </a:p>
          <a:p>
            <a:pPr lvl="1"/>
            <a:r>
              <a:rPr lang="en-US" altLang="zh-CN" sz="2400" dirty="0">
                <a:latin typeface="Times New Roman" panose="02020603050405020304" pitchFamily="18" charset="0"/>
                <a:cs typeface="Times New Roman" panose="02020603050405020304" pitchFamily="18" charset="0"/>
              </a:rPr>
              <a:t>Camera</a:t>
            </a:r>
          </a:p>
          <a:p>
            <a:pPr lvl="1"/>
            <a:r>
              <a:rPr lang="en-US" altLang="zh-CN" sz="2400" dirty="0">
                <a:latin typeface="Times New Roman" panose="02020603050405020304" pitchFamily="18" charset="0"/>
                <a:cs typeface="Times New Roman" panose="02020603050405020304" pitchFamily="18" charset="0"/>
              </a:rPr>
              <a:t>Static scene</a:t>
            </a:r>
          </a:p>
          <a:p>
            <a:pPr lvl="1"/>
            <a:r>
              <a:rPr lang="en-US" altLang="zh-CN" sz="2400" dirty="0">
                <a:latin typeface="Times New Roman" panose="02020603050405020304" pitchFamily="18" charset="0"/>
                <a:cs typeface="Times New Roman" panose="02020603050405020304" pitchFamily="18" charset="0"/>
              </a:rPr>
              <a:t>Car</a:t>
            </a:r>
          </a:p>
          <a:p>
            <a:pPr lvl="1"/>
            <a:r>
              <a:rPr lang="en-US" altLang="zh-CN" sz="2400" dirty="0">
                <a:latin typeface="Times New Roman" panose="02020603050405020304" pitchFamily="18" charset="0"/>
                <a:cs typeface="Times New Roman" panose="02020603050405020304" pitchFamily="18" charset="0"/>
              </a:rPr>
              <a:t>Driver</a:t>
            </a:r>
          </a:p>
          <a:p>
            <a:pPr lvl="1"/>
            <a:r>
              <a:rPr lang="en-US" altLang="zh-CN" sz="2400" dirty="0">
                <a:latin typeface="Times New Roman" panose="02020603050405020304" pitchFamily="18" charset="0"/>
                <a:cs typeface="Times New Roman" panose="02020603050405020304" pitchFamily="18" charset="0"/>
              </a:rPr>
              <a:t>Arm</a:t>
            </a:r>
          </a:p>
          <a:p>
            <a:pPr lvl="1"/>
            <a:r>
              <a:rPr lang="en-US" altLang="zh-CN" sz="2400" dirty="0">
                <a:latin typeface="Times New Roman" panose="02020603050405020304" pitchFamily="18" charset="0"/>
                <a:cs typeface="Times New Roman" panose="02020603050405020304" pitchFamily="18" charset="0"/>
              </a:rPr>
              <a:t>Hand</a:t>
            </a:r>
          </a:p>
          <a:p>
            <a:pPr lvl="1"/>
            <a:r>
              <a:rPr lang="en-US" altLang="zh-CN" sz="2400" dirty="0">
                <a:latin typeface="Times New Roman" panose="02020603050405020304" pitchFamily="18" charset="0"/>
                <a:cs typeface="Times New Roman" panose="02020603050405020304" pitchFamily="18" charset="0"/>
              </a:rPr>
              <a:t>... </a:t>
            </a:r>
          </a:p>
          <a:p>
            <a:pPr lvl="1"/>
            <a:endParaRPr lang="en-US" altLang="zh-CN" sz="24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Need to understand nested transformations</a:t>
            </a:r>
            <a:r>
              <a:rPr lang="en-US" altLang="zh-CN" sz="2800" dirty="0">
                <a:latin typeface="Times New Roman" panose="02020603050405020304" pitchFamily="18" charset="0"/>
                <a:cs typeface="Times New Roman" panose="02020603050405020304" pitchFamily="18" charset="0"/>
              </a:rPr>
              <a:t> </a:t>
            </a:r>
          </a:p>
          <a:p>
            <a:pPr lvl="1"/>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96D665C-6805-4EAB-950C-DDAB4A5CCC18}"/>
              </a:ext>
            </a:extLst>
          </p:cNvPr>
          <p:cNvSpPr>
            <a:spLocks noGrp="1"/>
          </p:cNvSpPr>
          <p:nvPr>
            <p:ph type="sldNum" sz="quarter" idx="12"/>
          </p:nvPr>
        </p:nvSpPr>
        <p:spPr/>
        <p:txBody>
          <a:bodyPr/>
          <a:lstStyle/>
          <a:p>
            <a:fld id="{13535B06-6A47-4B57-9912-C51025E8C240}" type="slidenum">
              <a:rPr lang="zh-CN" altLang="en-US" smtClean="0"/>
              <a:pPr/>
              <a:t>11</a:t>
            </a:fld>
            <a:endParaRPr lang="zh-CN" altLang="en-US"/>
          </a:p>
        </p:txBody>
      </p:sp>
      <p:pic>
        <p:nvPicPr>
          <p:cNvPr id="5" name="Picture 2" descr="https://gimg2.baidu.com/image_search/src=http%3A%2F%2Fimg.jj20.com%2Fup%2Fallimg%2F4k%2Fs%2F01%2F210924134Q43357-0-lp.jpg&amp;refer=http%3A%2F%2Fimg.jj20.com&amp;app=2002&amp;size=f9999,10000&amp;q=a80&amp;n=0&amp;g=0n&amp;fmt=jpeg?sec=1642672014&amp;t=68249a58b1a0263b96f15ef5b2497ad9">
            <a:extLst>
              <a:ext uri="{FF2B5EF4-FFF2-40B4-BE49-F238E27FC236}">
                <a16:creationId xmlns:a16="http://schemas.microsoft.com/office/drawing/2014/main" id="{70D0E765-B36D-4B7D-9F25-E29BEF3760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2153108"/>
            <a:ext cx="4536504" cy="2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36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0A1FE-4ECE-4626-811B-C229B80ADEEA}"/>
              </a:ext>
            </a:extLst>
          </p:cNvPr>
          <p:cNvSpPr>
            <a:spLocks noGrp="1"/>
          </p:cNvSpPr>
          <p:nvPr>
            <p:ph type="title"/>
          </p:nvPr>
        </p:nvSpPr>
        <p:spPr/>
        <p:txBody>
          <a:bodyPr/>
          <a:lstStyle/>
          <a:p>
            <a:pPr algn="l"/>
            <a:r>
              <a:rPr lang="en-US" altLang="zh-CN" dirty="0">
                <a:latin typeface="Times New Roman" panose="02020603050405020304" pitchFamily="18" charset="0"/>
                <a:cs typeface="Times New Roman" panose="02020603050405020304" pitchFamily="18" charset="0"/>
              </a:rPr>
              <a:t>Frames &amp; hierarchical modeling </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B4392741-8A42-4C9F-9745-209B9ABF5E6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Example: what if I rotate the wheel of the moving car: </a:t>
            </a:r>
          </a:p>
          <a:p>
            <a:pPr lvl="1"/>
            <a:r>
              <a:rPr lang="en-US" altLang="zh-CN" dirty="0">
                <a:latin typeface="Times New Roman" panose="02020603050405020304" pitchFamily="18" charset="0"/>
                <a:cs typeface="Times New Roman" panose="02020603050405020304" pitchFamily="18" charset="0"/>
              </a:rPr>
              <a:t>frame 1: world</a:t>
            </a:r>
          </a:p>
          <a:p>
            <a:pPr lvl="1"/>
            <a:r>
              <a:rPr lang="en-US" altLang="zh-CN" dirty="0">
                <a:latin typeface="Times New Roman" panose="02020603050405020304" pitchFamily="18" charset="0"/>
                <a:cs typeface="Times New Roman" panose="02020603050405020304" pitchFamily="18" charset="0"/>
              </a:rPr>
              <a:t>frame 2: car</a:t>
            </a:r>
          </a:p>
          <a:p>
            <a:pPr lvl="1"/>
            <a:r>
              <a:rPr lang="en-US" altLang="zh-CN" dirty="0">
                <a:latin typeface="Times New Roman" panose="02020603050405020304" pitchFamily="18" charset="0"/>
                <a:cs typeface="Times New Roman" panose="02020603050405020304" pitchFamily="18" charset="0"/>
              </a:rPr>
              <a:t>transformation: rotation </a:t>
            </a:r>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AF75C048-C6F5-4AD9-B8BC-7A8FF36A86BD}"/>
              </a:ext>
            </a:extLst>
          </p:cNvPr>
          <p:cNvSpPr>
            <a:spLocks noGrp="1"/>
          </p:cNvSpPr>
          <p:nvPr>
            <p:ph type="sldNum" sz="quarter" idx="12"/>
          </p:nvPr>
        </p:nvSpPr>
        <p:spPr/>
        <p:txBody>
          <a:bodyPr/>
          <a:lstStyle/>
          <a:p>
            <a:fld id="{13535B06-6A47-4B57-9912-C51025E8C240}" type="slidenum">
              <a:rPr lang="zh-CN" altLang="en-US" smtClean="0"/>
              <a:pPr/>
              <a:t>12</a:t>
            </a:fld>
            <a:endParaRPr lang="zh-CN" altLang="en-US"/>
          </a:p>
        </p:txBody>
      </p:sp>
      <p:pic>
        <p:nvPicPr>
          <p:cNvPr id="5" name="Picture 2" descr="https://gimg2.baidu.com/image_search/src=http%3A%2F%2Fimg.jj20.com%2Fup%2Fallimg%2F4k%2Fs%2F01%2F210924134Q43357-0-lp.jpg&amp;refer=http%3A%2F%2Fimg.jj20.com&amp;app=2002&amp;size=f9999,10000&amp;q=a80&amp;n=0&amp;g=0n&amp;fmt=jpeg?sec=1642672014&amp;t=68249a58b1a0263b96f15ef5b2497ad9">
            <a:extLst>
              <a:ext uri="{FF2B5EF4-FFF2-40B4-BE49-F238E27FC236}">
                <a16:creationId xmlns:a16="http://schemas.microsoft.com/office/drawing/2014/main" id="{180C4D9C-5F23-4ED5-A2F4-204BBAC2E3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191639"/>
            <a:ext cx="4536504" cy="2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438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E0CD8-47A5-46AA-978F-56E9E25DC8AE}"/>
              </a:ext>
            </a:extLst>
          </p:cNvPr>
          <p:cNvSpPr>
            <a:spLocks noGrp="1"/>
          </p:cNvSpPr>
          <p:nvPr>
            <p:ph type="title"/>
          </p:nvPr>
        </p:nvSpPr>
        <p:spPr/>
        <p:txBody>
          <a:bodyPr/>
          <a:lstStyle/>
          <a:p>
            <a:pPr algn="l"/>
            <a:r>
              <a:rPr lang="en-US" altLang="zh-CN" dirty="0">
                <a:latin typeface="Times New Roman" panose="02020603050405020304" pitchFamily="18" charset="0"/>
                <a:cs typeface="Times New Roman" panose="02020603050405020304" pitchFamily="18" charset="0"/>
              </a:rPr>
              <a:t>Frames &amp; hierarchical modeling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4300838-374C-4759-BA5E-72CD4D499169}"/>
                  </a:ext>
                </a:extLst>
              </p:cNvPr>
              <p:cNvSpPr>
                <a:spLocks noGrp="1"/>
              </p:cNvSpPr>
              <p:nvPr>
                <p:ph idx="1"/>
              </p:nvPr>
            </p:nvSpPr>
            <p:spPr>
              <a:xfrm>
                <a:off x="457200" y="1412776"/>
                <a:ext cx="8229600" cy="4824536"/>
              </a:xfrm>
            </p:spPr>
            <p:txBody>
              <a:bodyPr>
                <a:normAutofit/>
              </a:bodyPr>
              <a:lstStyle/>
              <a:p>
                <a:r>
                  <a:rPr lang="en-US" altLang="zh-CN" sz="2800" dirty="0" smtClean="0">
                    <a:latin typeface="Times New Roman" panose="02020603050405020304" pitchFamily="18" charset="0"/>
                    <a:cs typeface="Times New Roman" panose="02020603050405020304" pitchFamily="18" charset="0"/>
                  </a:rPr>
                  <a:t>Transformation S </a:t>
                </a:r>
                <a:r>
                  <a:rPr lang="en-US" altLang="zh-CN" sz="2800" dirty="0" err="1">
                    <a:latin typeface="Times New Roman" panose="02020603050405020304" pitchFamily="18" charset="0"/>
                    <a:cs typeface="Times New Roman" panose="02020603050405020304" pitchFamily="18" charset="0"/>
                  </a:rPr>
                  <a:t>w.r.t.</a:t>
                </a:r>
                <a:r>
                  <a:rPr lang="en-US" altLang="zh-CN" sz="2800" dirty="0">
                    <a:latin typeface="Times New Roman" panose="02020603050405020304" pitchFamily="18" charset="0"/>
                    <a:cs typeface="Times New Roman" panose="02020603050405020304" pitchFamily="18" charset="0"/>
                  </a:rPr>
                  <a:t> car frame </a:t>
                </a:r>
                <a:r>
                  <a:rPr lang="en-US" altLang="zh-CN" sz="2800" i="1" dirty="0" smtClean="0">
                    <a:latin typeface="Times New Roman" panose="02020603050405020304" pitchFamily="18" charset="0"/>
                    <a:cs typeface="Times New Roman" panose="02020603050405020304" pitchFamily="18" charset="0"/>
                  </a:rPr>
                  <a:t>f</a:t>
                </a: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𝑓</m:t>
                      </m:r>
                      <m:r>
                        <a:rPr lang="en-US" altLang="zh-CN" sz="2800" b="0" i="1" smtClean="0">
                          <a:latin typeface="Cambria Math" panose="02040503050406030204" pitchFamily="18" charset="0"/>
                          <a:cs typeface="Times New Roman" panose="02020603050405020304" pitchFamily="18" charset="0"/>
                        </a:rPr>
                        <m:t>=</m:t>
                      </m:r>
                      <m:d>
                        <m:dPr>
                          <m:begChr m:val="["/>
                          <m:endChr m:val="]"/>
                          <m:ctrlPr>
                            <a:rPr lang="en-US" altLang="zh-CN" sz="2800" b="0" i="1" smtClean="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cs typeface="Times New Roman" panose="02020603050405020304" pitchFamily="18" charset="0"/>
                                </a:rPr>
                              </m:ctrlPr>
                            </m:mPr>
                            <m:mr>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1</m:t>
                                        </m:r>
                                      </m:sub>
                                    </m:sSub>
                                  </m:e>
                                </m:acc>
                              </m:e>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2</m:t>
                                        </m:r>
                                      </m:sub>
                                    </m:sSub>
                                  </m:e>
                                </m:acc>
                              </m:e>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3</m:t>
                                        </m:r>
                                      </m:sub>
                                    </m:sSub>
                                  </m:e>
                                </m:acc>
                              </m:e>
                              <m:e>
                                <m:acc>
                                  <m:accPr>
                                    <m:chr m:val="̃"/>
                                    <m:ctrlPr>
                                      <a:rPr lang="en-US" altLang="zh-CN" sz="2800" i="1">
                                        <a:latin typeface="Cambria Math" panose="02040503050406030204" pitchFamily="18" charset="0"/>
                                        <a:cs typeface="Times New Roman" panose="02020603050405020304" pitchFamily="18" charset="0"/>
                                      </a:rPr>
                                    </m:ctrlPr>
                                  </m:accPr>
                                  <m:e>
                                    <m:r>
                                      <a:rPr lang="en-US" altLang="zh-CN" sz="2800" i="1">
                                        <a:latin typeface="Cambria Math" panose="02040503050406030204" pitchFamily="18" charset="0"/>
                                        <a:cs typeface="Times New Roman" panose="02020603050405020304" pitchFamily="18" charset="0"/>
                                      </a:rPr>
                                      <m:t>𝑜</m:t>
                                    </m:r>
                                  </m:e>
                                </m:acc>
                              </m:e>
                            </m:mr>
                          </m:m>
                        </m:e>
                      </m:d>
                    </m:oMath>
                  </m:oMathPara>
                </a14:m>
                <a:endParaRPr lang="en-US" altLang="zh-CN" sz="2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cs typeface="Times New Roman" panose="02020603050405020304" pitchFamily="18" charset="0"/>
                            </a:rPr>
                          </m:ctrlPr>
                        </m:accPr>
                        <m:e>
                          <m:r>
                            <a:rPr lang="en-US" altLang="zh-CN" sz="2800" b="0" i="1" smtClean="0">
                              <a:latin typeface="Cambria Math" panose="02040503050406030204" pitchFamily="18" charset="0"/>
                              <a:cs typeface="Times New Roman" panose="02020603050405020304" pitchFamily="18" charset="0"/>
                            </a:rPr>
                            <m:t>𝑝</m:t>
                          </m:r>
                        </m:e>
                      </m:acc>
                      <m:r>
                        <a:rPr lang="en-US" altLang="zh-CN" sz="2800" b="0" i="1" dirty="0" smtClean="0">
                          <a:latin typeface="Cambria Math" panose="02040503050406030204" pitchFamily="18" charset="0"/>
                          <a:cs typeface="Times New Roman" panose="02020603050405020304" pitchFamily="18" charset="0"/>
                        </a:rPr>
                        <m:t>=</m:t>
                      </m:r>
                      <m:d>
                        <m:dPr>
                          <m:begChr m:val="["/>
                          <m:endChr m:val="]"/>
                          <m:ctrlPr>
                            <a:rPr lang="en-US" altLang="zh-CN" sz="2800"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cs typeface="Times New Roman" panose="02020603050405020304" pitchFamily="18" charset="0"/>
                                </a:rPr>
                              </m:ctrlPr>
                            </m:mPr>
                            <m:mr>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1</m:t>
                                        </m:r>
                                      </m:sub>
                                    </m:sSub>
                                  </m:e>
                                </m:acc>
                              </m:e>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2</m:t>
                                        </m:r>
                                      </m:sub>
                                    </m:sSub>
                                  </m:e>
                                </m:acc>
                              </m:e>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3</m:t>
                                        </m:r>
                                      </m:sub>
                                    </m:sSub>
                                  </m:e>
                                </m:acc>
                              </m:e>
                              <m:e>
                                <m:acc>
                                  <m:accPr>
                                    <m:chr m:val="̃"/>
                                    <m:ctrlPr>
                                      <a:rPr lang="en-US" altLang="zh-CN" sz="2800" i="1">
                                        <a:latin typeface="Cambria Math" panose="02040503050406030204" pitchFamily="18" charset="0"/>
                                        <a:cs typeface="Times New Roman" panose="02020603050405020304" pitchFamily="18" charset="0"/>
                                      </a:rPr>
                                    </m:ctrlPr>
                                  </m:accPr>
                                  <m:e>
                                    <m:r>
                                      <a:rPr lang="en-US" altLang="zh-CN" sz="2800" i="1">
                                        <a:latin typeface="Cambria Math" panose="02040503050406030204" pitchFamily="18" charset="0"/>
                                        <a:cs typeface="Times New Roman" panose="02020603050405020304" pitchFamily="18" charset="0"/>
                                      </a:rPr>
                                      <m:t>𝑜</m:t>
                                    </m:r>
                                  </m:e>
                                </m:acc>
                              </m:e>
                            </m:mr>
                          </m:m>
                        </m:e>
                      </m:d>
                      <m:r>
                        <a:rPr lang="en-US" altLang="zh-CN" sz="2800" b="0" i="1" smtClean="0">
                          <a:latin typeface="Cambria Math" panose="02040503050406030204" pitchFamily="18" charset="0"/>
                          <a:cs typeface="Times New Roman" panose="02020603050405020304" pitchFamily="18" charset="0"/>
                        </a:rPr>
                        <m:t>𝑐</m:t>
                      </m:r>
                      <m:r>
                        <a:rPr lang="en-US" altLang="zh-CN" sz="2800" b="0" i="1" smtClean="0">
                          <a:latin typeface="Cambria Math" panose="02040503050406030204" pitchFamily="18" charset="0"/>
                          <a:cs typeface="Times New Roman" panose="02020603050405020304" pitchFamily="18" charset="0"/>
                        </a:rPr>
                        <m:t>⇒</m:t>
                      </m:r>
                      <m:d>
                        <m:dPr>
                          <m:begChr m:val="["/>
                          <m:endChr m:val="]"/>
                          <m:ctrlPr>
                            <a:rPr lang="en-US" altLang="zh-CN" sz="2800"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cs typeface="Times New Roman" panose="02020603050405020304" pitchFamily="18" charset="0"/>
                                </a:rPr>
                              </m:ctrlPr>
                            </m:mPr>
                            <m:mr>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1</m:t>
                                        </m:r>
                                      </m:sub>
                                    </m:sSub>
                                  </m:e>
                                </m:acc>
                              </m:e>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2</m:t>
                                        </m:r>
                                      </m:sub>
                                    </m:sSub>
                                  </m:e>
                                </m:acc>
                              </m:e>
                              <m:e>
                                <m:acc>
                                  <m:accPr>
                                    <m:chr m:val="⃗"/>
                                    <m:ctrlPr>
                                      <a:rPr lang="en-US" altLang="zh-CN" sz="2800" i="1">
                                        <a:latin typeface="Cambria Math" panose="02040503050406030204" pitchFamily="18" charset="0"/>
                                        <a:cs typeface="Times New Roman" panose="02020603050405020304" pitchFamily="18" charset="0"/>
                                      </a:rPr>
                                    </m:ctrlPr>
                                  </m:accPr>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𝑏</m:t>
                                        </m:r>
                                      </m:e>
                                      <m:sub>
                                        <m:r>
                                          <a:rPr lang="en-US" altLang="zh-CN" sz="2800" i="1">
                                            <a:latin typeface="Cambria Math" panose="02040503050406030204" pitchFamily="18" charset="0"/>
                                            <a:cs typeface="Times New Roman" panose="02020603050405020304" pitchFamily="18" charset="0"/>
                                          </a:rPr>
                                          <m:t>3</m:t>
                                        </m:r>
                                      </m:sub>
                                    </m:sSub>
                                  </m:e>
                                </m:acc>
                              </m:e>
                              <m:e>
                                <m:acc>
                                  <m:accPr>
                                    <m:chr m:val="̃"/>
                                    <m:ctrlPr>
                                      <a:rPr lang="en-US" altLang="zh-CN" sz="2800" i="1">
                                        <a:latin typeface="Cambria Math" panose="02040503050406030204" pitchFamily="18" charset="0"/>
                                        <a:cs typeface="Times New Roman" panose="02020603050405020304" pitchFamily="18" charset="0"/>
                                      </a:rPr>
                                    </m:ctrlPr>
                                  </m:accPr>
                                  <m:e>
                                    <m:r>
                                      <a:rPr lang="en-US" altLang="zh-CN" sz="2800" i="1">
                                        <a:latin typeface="Cambria Math" panose="02040503050406030204" pitchFamily="18" charset="0"/>
                                        <a:cs typeface="Times New Roman" panose="02020603050405020304" pitchFamily="18" charset="0"/>
                                      </a:rPr>
                                      <m:t>𝑜</m:t>
                                    </m:r>
                                  </m:e>
                                </m:acc>
                              </m:e>
                            </m:mr>
                          </m:m>
                        </m:e>
                      </m:d>
                      <m:r>
                        <a:rPr lang="en-US" altLang="zh-CN" sz="2800" b="0" i="1" smtClean="0">
                          <a:latin typeface="Cambria Math" panose="02040503050406030204" pitchFamily="18" charset="0"/>
                          <a:cs typeface="Times New Roman" panose="02020603050405020304" pitchFamily="18" charset="0"/>
                        </a:rPr>
                        <m:t>𝑆𝑐</m:t>
                      </m:r>
                    </m:oMath>
                  </m:oMathPara>
                </a14:m>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how is the world frame a affected by this? </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If the new frame satisfies</a:t>
                </a:r>
              </a:p>
              <a:p>
                <a:pPr marL="0" indent="0" algn="ctr">
                  <a:buNone/>
                </a:pP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L</a:t>
                </a: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1</a:t>
                </a: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L</a:t>
                </a: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L</a:t>
                </a: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3</a:t>
                </a:r>
                <a:r>
                  <a:rPr lang="en-US" altLang="zh-CN" sz="2800" dirty="0" smtClean="0">
                    <a:latin typeface="Times New Roman" panose="02020603050405020304" pitchFamily="18" charset="0"/>
                    <a:cs typeface="Times New Roman" panose="02020603050405020304" pitchFamily="18" charset="0"/>
                  </a:rPr>
                  <a:t>)] = [</a:t>
                </a:r>
                <a:r>
                  <a:rPr lang="en-US" altLang="zh-CN" sz="2800" b="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1</a:t>
                </a: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3</a:t>
                </a: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A</a:t>
                </a:r>
                <a:endParaRPr lang="en-US" altLang="zh-CN" sz="2800" b="1" dirty="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How can we calculate the coordinates under the new frame?</a:t>
                </a:r>
                <a:endParaRPr lang="zh-CN" altLang="en-US" sz="2800" dirty="0">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14300838-374C-4759-BA5E-72CD4D499169}"/>
                  </a:ext>
                </a:extLst>
              </p:cNvPr>
              <p:cNvSpPr>
                <a:spLocks noGrp="1" noRot="1" noChangeAspect="1" noMove="1" noResize="1" noEditPoints="1" noAdjustHandles="1" noChangeArrowheads="1" noChangeShapeType="1" noTextEdit="1"/>
              </p:cNvSpPr>
              <p:nvPr>
                <p:ph idx="1"/>
              </p:nvPr>
            </p:nvSpPr>
            <p:spPr>
              <a:xfrm>
                <a:off x="457200" y="1412776"/>
                <a:ext cx="8229600" cy="4824536"/>
              </a:xfrm>
              <a:blipFill>
                <a:blip r:embed="rId2"/>
                <a:stretch>
                  <a:fillRect l="-1333" t="-13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ECBDB47-7758-4722-A023-7D81ABB4D186}"/>
              </a:ext>
            </a:extLst>
          </p:cNvPr>
          <p:cNvSpPr>
            <a:spLocks noGrp="1"/>
          </p:cNvSpPr>
          <p:nvPr>
            <p:ph type="sldNum" sz="quarter" idx="12"/>
          </p:nvPr>
        </p:nvSpPr>
        <p:spPr/>
        <p:txBody>
          <a:bodyPr/>
          <a:lstStyle/>
          <a:p>
            <a:fld id="{13535B06-6A47-4B57-9912-C51025E8C240}" type="slidenum">
              <a:rPr lang="zh-CN" altLang="en-US" smtClean="0"/>
              <a:pPr/>
              <a:t>13</a:t>
            </a:fld>
            <a:endParaRPr lang="zh-CN" altLang="en-US"/>
          </a:p>
        </p:txBody>
      </p:sp>
    </p:spTree>
    <p:extLst>
      <p:ext uri="{BB962C8B-B14F-4D97-AF65-F5344CB8AC3E}">
        <p14:creationId xmlns:p14="http://schemas.microsoft.com/office/powerpoint/2010/main" val="3931879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latin typeface="宋体" panose="02010600030101010101" pitchFamily="2" charset="-122"/>
                <a:ea typeface="宋体" panose="02010600030101010101" pitchFamily="2" charset="-122"/>
              </a:rPr>
              <a:t>用基坐标表示向量回顾</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维空间，</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B</a:t>
                </a:r>
                <a:r>
                  <a:rPr lang="ja-JP" altLang="en-US" sz="2800" dirty="0">
                    <a:latin typeface="Times New Roman" panose="02020603050405020304" pitchFamily="18" charset="0"/>
                    <a:ea typeface="楷体" panose="02010609060101010101" pitchFamily="49" charset="-122"/>
                    <a:cs typeface="Times New Roman" panose="02020603050405020304" pitchFamily="18" charset="0"/>
                  </a:rPr>
                  <a:t> </a:t>
                </a:r>
                <a:r>
                  <a:rPr lang="en-US" altLang="ja-JP"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ja-JP"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ja-JP"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ja-JP"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ja-JP"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ja-JP"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ja-JP"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ja-JP"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是空间</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的一组基，</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维向量</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可以表示为：</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 + </a:t>
                </a:r>
                <a:r>
                  <a:rPr lang="en-US" altLang="zh-CN" sz="2800" i="1" dirty="0" err="1" smtClean="0">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endPar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把</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err="1" smtClean="0">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记为向量</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在基向量</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下的坐标</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d>
                            <m:dPr>
                              <m:begChr m:val="["/>
                              <m:endChr m:val="]"/>
                              <m:ctrlPr>
                                <a:rPr lang="en-US" altLang="zh-CN" sz="2800" i="1">
                                  <a:latin typeface="Cambria Math" panose="02040503050406030204" pitchFamily="18" charset="0"/>
                                </a:rPr>
                              </m:ctrlPr>
                            </m:dPr>
                            <m:e>
                              <m:r>
                                <a:rPr lang="en-US" altLang="zh-CN" sz="2800" b="1">
                                  <a:latin typeface="Cambria Math" panose="02040503050406030204" pitchFamily="18" charset="0"/>
                                </a:rPr>
                                <m:t>𝐱</m:t>
                              </m:r>
                            </m:e>
                          </m:d>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d>
                        <m:dPr>
                          <m:begChr m:val="["/>
                          <m:endChr m:val="]"/>
                          <m:ctrlPr>
                            <a:rPr lang="en-US" altLang="zh-CN" sz="2800" i="1">
                              <a:latin typeface="Cambria Math" panose="02040503050406030204" pitchFamily="18" charset="0"/>
                            </a:rPr>
                          </m:ctrlPr>
                        </m:dPr>
                        <m:e>
                          <m:m>
                            <m:mPr>
                              <m:mcs>
                                <m:mc>
                                  <m:mcPr>
                                    <m:count m:val="1"/>
                                    <m:mcJc m:val="center"/>
                                  </m:mcPr>
                                </m:mc>
                              </m:mcs>
                              <m:ctrlPr>
                                <a:rPr lang="en-US" altLang="zh-CN" sz="2800" i="1">
                                  <a:latin typeface="Cambria Math" panose="02040503050406030204" pitchFamily="18" charset="0"/>
                                </a:rPr>
                              </m:ctrlPr>
                            </m:mPr>
                            <m:mr>
                              <m:e>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𝑟</m:t>
                                    </m:r>
                                  </m:e>
                                  <m:sub>
                                    <m:r>
                                      <m:rPr>
                                        <m:brk m:alnAt="7"/>
                                      </m:rPr>
                                      <a:rPr lang="en-US" altLang="zh-CN" sz="2800" i="1">
                                        <a:latin typeface="Cambria Math" panose="02040503050406030204" pitchFamily="18" charset="0"/>
                                      </a:rPr>
                                      <m:t>1</m:t>
                                    </m:r>
                                  </m:sub>
                                </m:sSub>
                              </m:e>
                            </m:m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mr>
                            <m:mr>
                              <m:e>
                                <m:r>
                                  <a:rPr lang="en-US" altLang="zh-CN" sz="2800" i="1">
                                    <a:latin typeface="Cambria Math" panose="02040503050406030204" pitchFamily="18" charset="0"/>
                                  </a:rPr>
                                  <m:t>⋯</m:t>
                                </m:r>
                              </m:e>
                            </m:mr>
                            <m:m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𝑛</m:t>
                                    </m:r>
                                  </m:sub>
                                </m:sSub>
                              </m:e>
                            </m:mr>
                          </m:m>
                        </m:e>
                      </m:d>
                    </m:oMath>
                  </m:oMathPara>
                </a14:m>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B</a:t>
                </a:r>
              </a:p>
              <a:p>
                <a:pPr marL="0" indent="0">
                  <a:buNone/>
                </a:pP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33" t="-1887" r="-5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8744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latin typeface="宋体" panose="02010600030101010101" pitchFamily="2" charset="-122"/>
                <a:ea typeface="宋体" panose="02010600030101010101" pitchFamily="2" charset="-122"/>
              </a:rPr>
              <a:t>空间到自身的线性变换</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维线性空间，</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的一组</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基</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到</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的映射</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设</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 + </a:t>
                </a:r>
                <a:r>
                  <a:rPr lang="en-US" altLang="zh-CN" sz="2800" i="1" dirty="0" err="1"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ni</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endPar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则在向量组</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下，线性变换</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可以表示为：</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𝐁</m:t>
                          </m:r>
                        </m:e>
                      </m:d>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mPr>
                            <m:mr>
                              <m:e>
                                <m:r>
                                  <m:rPr>
                                    <m:brk m:alnAt="7"/>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e>
                                </m:d>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b>
                                    </m:sSub>
                                  </m:e>
                                </m:d>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b>
                                    </m:sSub>
                                  </m:e>
                                </m:d>
                              </m:e>
                            </m:mr>
                          </m:m>
                        </m:e>
                      </m:d>
                    </m:oMath>
                  </m:oMathPara>
                </a14:m>
                <a:endParaRPr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m:rPr>
                                        <m:brk m:alnAt="7"/>
                                      </m:rP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𝐛</m:t>
                                    </m:r>
                                  </m:e>
                                  <m:sub>
                                    <m:r>
                                      <m:rPr>
                                        <m:brk m:alnAt="7"/>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b>
                                </m:sSub>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b>
                                </m:sSub>
                              </m:e>
                            </m:mr>
                          </m:m>
                        </m:e>
                      </m:d>
                      <m:d>
                        <m:dPr>
                          <m:begChr m:val="["/>
                          <m:endChr m:val="]"/>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r>
                                      <m:rPr>
                                        <m:brk m:alnAt="7"/>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12</m:t>
                                    </m:r>
                                  </m:sub>
                                </m:sSub>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b>
                                </m:sSub>
                              </m:e>
                            </m:mr>
                            <m:m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21</m:t>
                                    </m:r>
                                  </m:sub>
                                </m:sSub>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22</m:t>
                                    </m:r>
                                  </m:sub>
                                </m:sSub>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b>
                                </m:sSub>
                              </m:e>
                            </m:mr>
                            <m:m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mr>
                            <m:mr>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b>
                                </m:sSub>
                              </m:e>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𝑛𝑛</m:t>
                                    </m:r>
                                  </m:sub>
                                </m:sSub>
                              </m:e>
                            </m:mr>
                          </m:m>
                        </m:e>
                      </m:d>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𝐁</m:t>
                      </m:r>
                      <m:sSub>
                        <m:sSubPr>
                          <m:ctrlPr>
                            <a:rPr lang="en-US" altLang="zh-CN" sz="2400" b="1" i="1" smtClean="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400" b="1"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0" smtClean="0">
                                  <a:latin typeface="Cambria Math" panose="02040503050406030204" pitchFamily="18" charset="0"/>
                                  <a:ea typeface="楷体" panose="02010609060101010101" pitchFamily="49" charset="-122"/>
                                  <a:cs typeface="Times New Roman" panose="02020603050405020304" pitchFamily="18" charset="0"/>
                                </a:rPr>
                                <m:t>𝐓</m:t>
                              </m:r>
                            </m:e>
                          </m:d>
                        </m:e>
                        <m:sub>
                          <m:r>
                            <a:rPr lang="en-US" altLang="zh-CN" sz="2400" b="1" i="1" smtClean="0">
                              <a:latin typeface="Cambria Math" panose="02040503050406030204" pitchFamily="18" charset="0"/>
                              <a:ea typeface="楷体" panose="02010609060101010101" pitchFamily="49" charset="-122"/>
                              <a:cs typeface="Times New Roman" panose="02020603050405020304" pitchFamily="18" charset="0"/>
                            </a:rPr>
                            <m:t>𝑩</m:t>
                          </m:r>
                        </m:sub>
                      </m:sSub>
                    </m:oMath>
                  </m:oMathPara>
                </a14:m>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33" t="-1887"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551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latin typeface="宋体" panose="02010600030101010101" pitchFamily="2" charset="-122"/>
                <a:ea typeface="宋体" panose="02010600030101010101" pitchFamily="2" charset="-122"/>
              </a:rPr>
              <a:t>空间到自身的线性变换</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对于空间</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中的向量</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，在基向量</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下表示为：</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𝐱</m:t>
                      </m:r>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r>
                                      <m:rPr>
                                        <m:brk m:alnAt="7"/>
                                      </m:rP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𝐛</m:t>
                                    </m:r>
                                  </m:e>
                                  <m:sub>
                                    <m:r>
                                      <m:rPr>
                                        <m:brk m:alnAt="7"/>
                                      </m:r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2</m:t>
                                    </m:r>
                                  </m:sub>
                                </m:sSub>
                              </m:e>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𝑛</m:t>
                                    </m:r>
                                  </m:sub>
                                </m:sSub>
                              </m:e>
                            </m:mr>
                          </m:m>
                        </m:e>
                      </m:d>
                      <m:d>
                        <m:dPr>
                          <m:begChr m:val="["/>
                          <m:endChr m:val="]"/>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1"/>
                                    <m:mcJc m:val="center"/>
                                  </m:mcPr>
                                </m:mc>
                              </m:mcs>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𝑥</m:t>
                                    </m:r>
                                  </m:e>
                                  <m:sub>
                                    <m:r>
                                      <m:rPr>
                                        <m:brk m:alnAt="7"/>
                                      </m:r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1</m:t>
                                    </m:r>
                                  </m:sub>
                                </m:sSub>
                              </m:e>
                            </m:mr>
                            <m:mr>
                              <m:e>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2</m:t>
                                    </m:r>
                                  </m:sub>
                                </m:sSub>
                              </m:e>
                            </m:mr>
                            <m:m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m:t>
                                </m:r>
                              </m:e>
                            </m:mr>
                            <m:mr>
                              <m:e>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𝑛</m:t>
                                    </m:r>
                                  </m:sub>
                                </m:sSub>
                              </m:e>
                            </m:mr>
                          </m:m>
                        </m:e>
                      </m:d>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𝐁</m:t>
                      </m:r>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𝐱</m:t>
                              </m:r>
                            </m:e>
                          </m:d>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𝐵</m:t>
                          </m:r>
                        </m:sub>
                      </m:sSub>
                    </m:oMath>
                  </m:oMathPara>
                </a14:m>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线性变换只需要变换基向量，因而</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800" b="1"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1">
                              <a:latin typeface="Cambria Math" panose="02040503050406030204" pitchFamily="18" charset="0"/>
                              <a:ea typeface="楷体" panose="02010609060101010101" pitchFamily="49" charset="-122"/>
                              <a:cs typeface="Times New Roman" panose="02020603050405020304" pitchFamily="18" charset="0"/>
                            </a:rPr>
                            <m:t>𝐱</m:t>
                          </m:r>
                        </m:e>
                      </m:d>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mPr>
                            <m:mr>
                              <m:e>
                                <m:r>
                                  <a:rPr lang="en-US" altLang="zh-CN" sz="2800" i="1">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m:rPr>
                                            <m:brk m:alnAt="7"/>
                                          </m:rPr>
                                          <a:rPr lang="en-US" altLang="zh-CN" sz="2800" b="1">
                                            <a:latin typeface="Cambria Math" panose="02040503050406030204" pitchFamily="18" charset="0"/>
                                            <a:ea typeface="楷体" panose="02010609060101010101" pitchFamily="49" charset="-122"/>
                                            <a:cs typeface="Times New Roman" panose="02020603050405020304" pitchFamily="18" charset="0"/>
                                          </a:rPr>
                                          <m:t>𝐛</m:t>
                                        </m:r>
                                      </m:e>
                                      <m:sub>
                                        <m:r>
                                          <m:rPr>
                                            <m:brk m:alnAt="7"/>
                                          </m:rP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sub>
                                    </m:sSub>
                                  </m:e>
                                </m:d>
                              </m:e>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2</m:t>
                                        </m:r>
                                      </m:sub>
                                    </m:sSub>
                                  </m:e>
                                </m:d>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sub>
                                    </m:sSub>
                                  </m:e>
                                </m:d>
                              </m:e>
                            </m:mr>
                          </m:m>
                        </m:e>
                      </m:d>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𝑥</m:t>
                              </m:r>
                            </m:e>
                          </m:d>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𝐵</m:t>
                          </m:r>
                        </m:sub>
                      </m:sSub>
                    </m:oMath>
                  </m:oMathPara>
                </a14:m>
                <a:endParaRPr lang="en-US" altLang="zh-CN" sz="2800" b="0" i="1" dirty="0" smtClean="0">
                  <a:latin typeface="Cambria Math" panose="020405030504060302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𝑇</m:t>
                      </m:r>
                      <m:d>
                        <m:d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𝐁</m:t>
                          </m:r>
                        </m:e>
                      </m:d>
                      <m:sSub>
                        <m:sSubPr>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𝐱</m:t>
                              </m:r>
                            </m:e>
                          </m:d>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𝐵</m:t>
                          </m:r>
                        </m:sub>
                      </m:s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2800" b="1" i="0">
                          <a:latin typeface="Cambria Math" panose="02040503050406030204" pitchFamily="18" charset="0"/>
                          <a:ea typeface="楷体" panose="02010609060101010101" pitchFamily="49" charset="-122"/>
                          <a:cs typeface="Times New Roman" panose="02020603050405020304" pitchFamily="18" charset="0"/>
                        </a:rPr>
                        <m:t>𝐁</m:t>
                      </m:r>
                      <m:sSub>
                        <m:sSubPr>
                          <m:ctrlPr>
                            <a:rPr lang="en-US" altLang="zh-CN" sz="2800" b="1" i="1" smtClean="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800" b="1"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𝐓</m:t>
                              </m:r>
                            </m:e>
                          </m:d>
                        </m:e>
                        <m:sub>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𝐵</m:t>
                          </m:r>
                        </m:sub>
                      </m:sSub>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1" i="0">
                                  <a:latin typeface="Cambria Math" panose="02040503050406030204" pitchFamily="18" charset="0"/>
                                  <a:ea typeface="楷体" panose="02010609060101010101" pitchFamily="49" charset="-122"/>
                                  <a:cs typeface="Times New Roman" panose="02020603050405020304" pitchFamily="18" charset="0"/>
                                </a:rPr>
                                <m:t>𝐱</m:t>
                              </m:r>
                            </m:e>
                          </m:d>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𝐵</m:t>
                          </m:r>
                        </m:sub>
                      </m:sSub>
                    </m:oMath>
                  </m:oMathPara>
                </a14:m>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33" t="-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554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基向量的变换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V</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中的另一组基，满足</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 + </a:t>
                </a:r>
                <a:r>
                  <a:rPr lang="en-US" altLang="zh-CN" sz="2800" i="1" dirty="0" err="1"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ni</a:t>
                </a:r>
                <a:r>
                  <a:rPr lang="en-US" altLang="zh-CN" sz="2800" b="1" dirty="0" err="1"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endPar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则有</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𝐂</m:t>
                      </m:r>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𝐜</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i="1" smtClean="0">
                                        <a:latin typeface="Cambria Math" panose="02040503050406030204" pitchFamily="18" charset="0"/>
                                        <a:ea typeface="楷体" panose="02010609060101010101" pitchFamily="49" charset="-122"/>
                                        <a:cs typeface="Times New Roman" panose="02020603050405020304" pitchFamily="18" charset="0"/>
                                      </a:rPr>
                                      <m:t>𝒄</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2</m:t>
                                    </m:r>
                                  </m:sub>
                                </m:sSub>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𝐜</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sub>
                                </m:sSub>
                              </m:e>
                            </m:mr>
                          </m:m>
                        </m:e>
                      </m:d>
                    </m:oMath>
                  </m:oMathPara>
                </a14:m>
                <a:endParaRPr lang="en-US" altLang="zh-CN" sz="2800" i="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m:rPr>
                                        <m:brk m:alnAt="7"/>
                                      </m:rPr>
                                      <a:rPr lang="en-US" altLang="zh-CN" sz="2800" b="1">
                                        <a:latin typeface="Cambria Math" panose="02040503050406030204" pitchFamily="18" charset="0"/>
                                        <a:ea typeface="楷体" panose="02010609060101010101" pitchFamily="49" charset="-122"/>
                                        <a:cs typeface="Times New Roman" panose="02020603050405020304" pitchFamily="18" charset="0"/>
                                      </a:rPr>
                                      <m:t>𝐛</m:t>
                                    </m:r>
                                  </m:e>
                                  <m:sub>
                                    <m:r>
                                      <m:rPr>
                                        <m:brk m:alnAt="7"/>
                                      </m:rP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2</m:t>
                                    </m:r>
                                  </m:sub>
                                </m:sSub>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a:latin typeface="Cambria Math" panose="02040503050406030204" pitchFamily="18" charset="0"/>
                                        <a:ea typeface="楷体" panose="02010609060101010101" pitchFamily="49" charset="-122"/>
                                        <a:cs typeface="Times New Roman" panose="02020603050405020304" pitchFamily="18" charset="0"/>
                                      </a:rPr>
                                      <m:t>𝐛</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sub>
                                </m:sSub>
                              </m:e>
                            </m:mr>
                          </m:m>
                        </m:e>
                      </m:d>
                      <m:d>
                        <m:dPr>
                          <m:begChr m:val="["/>
                          <m:endChr m:val="]"/>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4"/>
                                    <m:mcJc m:val="center"/>
                                  </m:mcPr>
                                </m:mc>
                              </m:mcs>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r>
                                      <m:rPr>
                                        <m:brk m:alnAt="7"/>
                                      </m:rP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12</m:t>
                                    </m:r>
                                  </m:sub>
                                </m:sSub>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sub>
                                </m:sSub>
                              </m:e>
                            </m:mr>
                            <m:m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2</m:t>
                                    </m:r>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22</m:t>
                                    </m:r>
                                  </m:sub>
                                </m:sSub>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2</m:t>
                                    </m:r>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sub>
                                </m:sSub>
                              </m:e>
                            </m:mr>
                            <m:mr>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mr>
                            <m:mr>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r>
                                      <a:rPr lang="en-US" altLang="zh-CN" sz="2800" i="1">
                                        <a:latin typeface="Cambria Math" panose="02040503050406030204" pitchFamily="18" charset="0"/>
                                        <a:ea typeface="楷体" panose="02010609060101010101" pitchFamily="49" charset="-122"/>
                                        <a:cs typeface="Times New Roman" panose="02020603050405020304" pitchFamily="18" charset="0"/>
                                      </a:rPr>
                                      <m:t>1</m:t>
                                    </m:r>
                                  </m:sub>
                                </m:sSub>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𝑛</m:t>
                                    </m:r>
                                    <m:r>
                                      <a:rPr lang="en-US" altLang="zh-CN" sz="2800" i="1">
                                        <a:latin typeface="Cambria Math" panose="02040503050406030204" pitchFamily="18" charset="0"/>
                                        <a:ea typeface="楷体" panose="02010609060101010101" pitchFamily="49" charset="-122"/>
                                        <a:cs typeface="Times New Roman" panose="02020603050405020304" pitchFamily="18" charset="0"/>
                                      </a:rPr>
                                      <m:t>2</m:t>
                                    </m:r>
                                  </m:sub>
                                </m:sSub>
                              </m:e>
                              <m:e>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e>
                              <m:e>
                                <m:sSub>
                                  <m:sSubPr>
                                    <m:ctrlPr>
                                      <a:rPr lang="en-US" altLang="zh-CN" sz="28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800" i="1">
                                        <a:latin typeface="Cambria Math" panose="02040503050406030204" pitchFamily="18" charset="0"/>
                                        <a:ea typeface="楷体" panose="02010609060101010101" pitchFamily="49" charset="-122"/>
                                        <a:cs typeface="Times New Roman" panose="02020603050405020304" pitchFamily="18" charset="0"/>
                                      </a:rPr>
                                      <m:t>𝑛𝑛</m:t>
                                    </m:r>
                                  </m:sub>
                                </m:sSub>
                              </m:e>
                            </m:mr>
                          </m:m>
                        </m:e>
                      </m:d>
                      <m:r>
                        <a:rPr lang="en-US" altLang="zh-CN" sz="2800" i="1">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a:latin typeface="Cambria Math" panose="02040503050406030204" pitchFamily="18" charset="0"/>
                          <a:ea typeface="楷体" panose="02010609060101010101" pitchFamily="49" charset="-122"/>
                          <a:cs typeface="Times New Roman" panose="02020603050405020304" pitchFamily="18" charset="0"/>
                        </a:rPr>
                        <m:t>𝐁</m:t>
                      </m:r>
                      <m:r>
                        <a:rPr lang="en-US" altLang="zh-CN" sz="2800" b="1" i="0" smtClean="0">
                          <a:latin typeface="Cambria Math" panose="02040503050406030204" pitchFamily="18" charset="0"/>
                          <a:ea typeface="楷体" panose="02010609060101010101" pitchFamily="49" charset="-122"/>
                          <a:cs typeface="Times New Roman" panose="02020603050405020304" pitchFamily="18" charset="0"/>
                        </a:rPr>
                        <m:t>𝐏</m:t>
                      </m:r>
                    </m:oMath>
                  </m:oMathPara>
                </a14:m>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33" t="-18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13535B06-6A47-4B57-9912-C51025E8C240}" type="slidenum">
              <a:rPr lang="zh-CN" altLang="en-US" smtClean="0"/>
              <a:pPr/>
              <a:t>17</a:t>
            </a:fld>
            <a:endParaRPr lang="zh-CN" altLang="en-US"/>
          </a:p>
        </p:txBody>
      </p:sp>
    </p:spTree>
    <p:extLst>
      <p:ext uri="{BB962C8B-B14F-4D97-AF65-F5344CB8AC3E}">
        <p14:creationId xmlns:p14="http://schemas.microsoft.com/office/powerpoint/2010/main" val="269654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latin typeface="宋体" panose="02010600030101010101" pitchFamily="2" charset="-122"/>
                <a:ea typeface="宋体" panose="02010600030101010101" pitchFamily="2" charset="-122"/>
              </a:rPr>
              <a:t>基变换与线性变换</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lnSpcReduction="10000"/>
          </a:bodyPr>
          <a:lstStyle/>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对于同一个向量</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，用不同的基向量表示：</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BP</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C</a:t>
            </a: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两边约去</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，得到：</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C</a:t>
            </a: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在线性变换</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下，用不同的基向量表示</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BP</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两边约去</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，得到：</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C</a:t>
            </a: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C</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注意到上式对任意的都成立，因而有</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baseline="30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baseline="-25000" dirty="0" smtClean="0">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P</a:t>
            </a:r>
          </a:p>
          <a:p>
            <a:pPr marL="0" indent="0">
              <a:buNone/>
            </a:pPr>
            <a:endParaRPr lang="zh-CN" altLang="en-US" sz="28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4573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51799-C38E-4F22-8DCD-A5CDCEB935F4}"/>
              </a:ext>
            </a:extLst>
          </p:cNvPr>
          <p:cNvSpPr>
            <a:spLocks noGrp="1"/>
          </p:cNvSpPr>
          <p:nvPr>
            <p:ph type="title"/>
          </p:nvPr>
        </p:nvSpPr>
        <p:spPr/>
        <p:txBody>
          <a:bodyPr/>
          <a:lstStyle/>
          <a:p>
            <a:pPr algn="l"/>
            <a:r>
              <a:rPr lang="en-US" altLang="zh-CN" dirty="0">
                <a:latin typeface="Times New Roman" panose="02020603050405020304" pitchFamily="18" charset="0"/>
                <a:cs typeface="Times New Roman" panose="02020603050405020304" pitchFamily="18" charset="0"/>
              </a:rPr>
              <a:t>How are transforms combined? </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BB7A214-E118-44A2-9849-6ABF1A3FF697}"/>
              </a:ext>
            </a:extLst>
          </p:cNvPr>
          <p:cNvSpPr>
            <a:spLocks noGrp="1"/>
          </p:cNvSpPr>
          <p:nvPr>
            <p:ph idx="1"/>
          </p:nvPr>
        </p:nvSpPr>
        <p:spPr>
          <a:xfrm>
            <a:off x="457200" y="1600200"/>
            <a:ext cx="8229600" cy="4756150"/>
          </a:xfrm>
        </p:spPr>
        <p:txBody>
          <a:bodyPr>
            <a:normAutofit lnSpcReduction="10000"/>
          </a:bodyPr>
          <a:lstStyle/>
          <a:p>
            <a:r>
              <a:rPr lang="en-US" altLang="zh-CN" sz="2800" dirty="0">
                <a:latin typeface="Times New Roman" panose="02020603050405020304" pitchFamily="18" charset="0"/>
                <a:cs typeface="Times New Roman" panose="02020603050405020304" pitchFamily="18" charset="0"/>
              </a:rPr>
              <a:t>Scale then Translate</a:t>
            </a: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Use matrix multiplication: p' = T(</a:t>
            </a:r>
            <a:r>
              <a:rPr lang="en-US" altLang="zh-CN" sz="2800" dirty="0" err="1">
                <a:latin typeface="Times New Roman" panose="02020603050405020304" pitchFamily="18" charset="0"/>
                <a:cs typeface="Times New Roman" panose="02020603050405020304" pitchFamily="18" charset="0"/>
              </a:rPr>
              <a:t>Sp</a:t>
            </a:r>
            <a:r>
              <a:rPr lang="en-US" altLang="zh-CN" sz="2800" dirty="0">
                <a:latin typeface="Times New Roman" panose="02020603050405020304" pitchFamily="18" charset="0"/>
                <a:cs typeface="Times New Roman" panose="02020603050405020304" pitchFamily="18" charset="0"/>
              </a:rPr>
              <a:t>) = </a:t>
            </a:r>
            <a:r>
              <a:rPr lang="en-US" altLang="zh-CN" sz="2800" dirty="0" err="1">
                <a:latin typeface="Times New Roman" panose="02020603050405020304" pitchFamily="18" charset="0"/>
                <a:cs typeface="Times New Roman" panose="02020603050405020304" pitchFamily="18" charset="0"/>
              </a:rPr>
              <a:t>TSp</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pPr marL="0" indent="0">
              <a:buNone/>
            </a:pPr>
            <a:r>
              <a:rPr lang="en-US" altLang="zh-CN" sz="2800" dirty="0">
                <a:latin typeface="Times New Roman" panose="02020603050405020304" pitchFamily="18" charset="0"/>
                <a:cs typeface="Times New Roman" panose="02020603050405020304" pitchFamily="18" charset="0"/>
              </a:rPr>
              <a:t>  Caution: matrix multiplication is NOT commutative! </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4B05B985-1C16-40A4-9B7D-A08A0A20C1BD}"/>
              </a:ext>
            </a:extLst>
          </p:cNvPr>
          <p:cNvSpPr>
            <a:spLocks noGrp="1"/>
          </p:cNvSpPr>
          <p:nvPr>
            <p:ph type="sldNum" sz="quarter" idx="12"/>
          </p:nvPr>
        </p:nvSpPr>
        <p:spPr/>
        <p:txBody>
          <a:bodyPr/>
          <a:lstStyle/>
          <a:p>
            <a:fld id="{13535B06-6A47-4B57-9912-C51025E8C240}" type="slidenum">
              <a:rPr lang="zh-CN" altLang="en-US" smtClean="0"/>
              <a:pPr/>
              <a:t>19</a:t>
            </a:fld>
            <a:endParaRPr lang="zh-CN" altLang="en-US"/>
          </a:p>
        </p:txBody>
      </p:sp>
      <p:pic>
        <p:nvPicPr>
          <p:cNvPr id="5" name="图片 4">
            <a:extLst>
              <a:ext uri="{FF2B5EF4-FFF2-40B4-BE49-F238E27FC236}">
                <a16:creationId xmlns:a16="http://schemas.microsoft.com/office/drawing/2014/main" id="{A35FE7E4-F77E-43FE-95EF-1C9F39040254}"/>
              </a:ext>
            </a:extLst>
          </p:cNvPr>
          <p:cNvPicPr>
            <a:picLocks noChangeAspect="1"/>
          </p:cNvPicPr>
          <p:nvPr/>
        </p:nvPicPr>
        <p:blipFill>
          <a:blip r:embed="rId2"/>
          <a:stretch>
            <a:fillRect/>
          </a:stretch>
        </p:blipFill>
        <p:spPr>
          <a:xfrm>
            <a:off x="251520" y="2095500"/>
            <a:ext cx="8382000" cy="1333500"/>
          </a:xfrm>
          <a:prstGeom prst="rect">
            <a:avLst/>
          </a:prstGeom>
        </p:spPr>
      </p:pic>
      <p:pic>
        <p:nvPicPr>
          <p:cNvPr id="6" name="图片 5">
            <a:extLst>
              <a:ext uri="{FF2B5EF4-FFF2-40B4-BE49-F238E27FC236}">
                <a16:creationId xmlns:a16="http://schemas.microsoft.com/office/drawing/2014/main" id="{346264AA-0990-4A44-8BAD-9073A63C11C8}"/>
              </a:ext>
            </a:extLst>
          </p:cNvPr>
          <p:cNvPicPr>
            <a:picLocks noChangeAspect="1"/>
          </p:cNvPicPr>
          <p:nvPr/>
        </p:nvPicPr>
        <p:blipFill>
          <a:blip r:embed="rId3"/>
          <a:stretch>
            <a:fillRect/>
          </a:stretch>
        </p:blipFill>
        <p:spPr>
          <a:xfrm>
            <a:off x="1305291" y="3998261"/>
            <a:ext cx="6314709" cy="1608464"/>
          </a:xfrm>
          <a:prstGeom prst="rect">
            <a:avLst/>
          </a:prstGeom>
        </p:spPr>
      </p:pic>
    </p:spTree>
    <p:extLst>
      <p:ext uri="{BB962C8B-B14F-4D97-AF65-F5344CB8AC3E}">
        <p14:creationId xmlns:p14="http://schemas.microsoft.com/office/powerpoint/2010/main" val="834686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CE69-AB8E-4E88-BE46-B62DA8EFB907}"/>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Affine transformations </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EEFAC68-EFE6-4D8E-8CFD-21F9F78F3B17}"/>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Include all linear transformations</a:t>
            </a:r>
          </a:p>
          <a:p>
            <a:pPr lvl="1"/>
            <a:r>
              <a:rPr lang="en-US" altLang="zh-CN" dirty="0">
                <a:latin typeface="Times New Roman" panose="02020603050405020304" pitchFamily="18" charset="0"/>
                <a:cs typeface="Times New Roman" panose="02020603050405020304" pitchFamily="18" charset="0"/>
              </a:rPr>
              <a:t>Applied to the vector basis</a:t>
            </a:r>
          </a:p>
          <a:p>
            <a:r>
              <a:rPr lang="en-US" altLang="zh-CN" dirty="0">
                <a:latin typeface="Times New Roman" panose="02020603050405020304" pitchFamily="18" charset="0"/>
                <a:cs typeface="Times New Roman" panose="02020603050405020304" pitchFamily="18" charset="0"/>
              </a:rPr>
              <a:t>Plus translation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10F7C38-862C-485B-8264-A230DF0D1D10}"/>
              </a:ext>
            </a:extLst>
          </p:cNvPr>
          <p:cNvSpPr>
            <a:spLocks noGrp="1"/>
          </p:cNvSpPr>
          <p:nvPr>
            <p:ph type="sldNum" sz="quarter" idx="12"/>
          </p:nvPr>
        </p:nvSpPr>
        <p:spPr/>
        <p:txBody>
          <a:bodyPr/>
          <a:lstStyle/>
          <a:p>
            <a:fld id="{13535B06-6A47-4B57-9912-C51025E8C240}" type="slidenum">
              <a:rPr lang="zh-CN" altLang="en-US" smtClean="0"/>
              <a:pPr/>
              <a:t>2</a:t>
            </a:fld>
            <a:endParaRPr lang="zh-CN" altLang="en-US"/>
          </a:p>
        </p:txBody>
      </p:sp>
      <p:pic>
        <p:nvPicPr>
          <p:cNvPr id="5" name="图片 4">
            <a:extLst>
              <a:ext uri="{FF2B5EF4-FFF2-40B4-BE49-F238E27FC236}">
                <a16:creationId xmlns:a16="http://schemas.microsoft.com/office/drawing/2014/main" id="{F7CAE2A1-C91B-4567-BC17-48235AC60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51620" y="3114417"/>
            <a:ext cx="6660232" cy="2030289"/>
          </a:xfrm>
          <a:prstGeom prst="rect">
            <a:avLst/>
          </a:prstGeom>
        </p:spPr>
      </p:pic>
      <p:pic>
        <p:nvPicPr>
          <p:cNvPr id="6" name="图片 5">
            <a:extLst>
              <a:ext uri="{FF2B5EF4-FFF2-40B4-BE49-F238E27FC236}">
                <a16:creationId xmlns:a16="http://schemas.microsoft.com/office/drawing/2014/main" id="{63EC7B09-2ACE-4D72-8212-053B14E861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1884" y="5065654"/>
            <a:ext cx="6660232" cy="1461675"/>
          </a:xfrm>
          <a:prstGeom prst="rect">
            <a:avLst/>
          </a:prstGeom>
        </p:spPr>
      </p:pic>
    </p:spTree>
    <p:extLst>
      <p:ext uri="{BB962C8B-B14F-4D97-AF65-F5344CB8AC3E}">
        <p14:creationId xmlns:p14="http://schemas.microsoft.com/office/powerpoint/2010/main" val="30905060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How are transforms combined? </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57200" y="1357298"/>
            <a:ext cx="8229600" cy="4525963"/>
          </a:xfrm>
        </p:spPr>
        <p:txBody>
          <a:bodyPr/>
          <a:lstStyle/>
          <a:p>
            <a:r>
              <a:rPr lang="en-US" dirty="0">
                <a:latin typeface="Times New Roman" panose="02020603050405020304" pitchFamily="18" charset="0"/>
                <a:cs typeface="Times New Roman" panose="02020603050405020304" pitchFamily="18" charset="0"/>
              </a:rPr>
              <a:t>Non-commutative Composition</a:t>
            </a:r>
            <a:br>
              <a:rPr 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20</a:t>
            </a:fld>
            <a:endParaRPr lang="zh-CN" altLang="en-US"/>
          </a:p>
        </p:txBody>
      </p:sp>
      <p:pic>
        <p:nvPicPr>
          <p:cNvPr id="6146" name="Picture 2"/>
          <p:cNvPicPr>
            <a:picLocks noChangeAspect="1" noChangeArrowheads="1"/>
          </p:cNvPicPr>
          <p:nvPr/>
        </p:nvPicPr>
        <p:blipFill>
          <a:blip r:embed="rId2"/>
          <a:srcRect/>
          <a:stretch>
            <a:fillRect/>
          </a:stretch>
        </p:blipFill>
        <p:spPr bwMode="auto">
          <a:xfrm>
            <a:off x="857224" y="2071678"/>
            <a:ext cx="7286676" cy="3877464"/>
          </a:xfrm>
          <a:prstGeom prst="rect">
            <a:avLst/>
          </a:prstGeom>
          <a:noFill/>
          <a:ln w="9525">
            <a:noFill/>
            <a:miter lim="800000"/>
            <a:headEnd/>
            <a:tailEnd/>
          </a:ln>
          <a:effectLst/>
        </p:spPr>
      </p:pic>
    </p:spTree>
    <p:extLst>
      <p:ext uri="{BB962C8B-B14F-4D97-AF65-F5344CB8AC3E}">
        <p14:creationId xmlns:p14="http://schemas.microsoft.com/office/powerpoint/2010/main" val="139104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Non-commutative Composition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21</a:t>
            </a:fld>
            <a:endParaRPr lang="zh-CN" altLang="en-US"/>
          </a:p>
        </p:txBody>
      </p:sp>
      <p:pic>
        <p:nvPicPr>
          <p:cNvPr id="7170" name="Picture 2"/>
          <p:cNvPicPr>
            <a:picLocks noChangeAspect="1" noChangeArrowheads="1"/>
          </p:cNvPicPr>
          <p:nvPr/>
        </p:nvPicPr>
        <p:blipFill>
          <a:blip r:embed="rId2"/>
          <a:srcRect/>
          <a:stretch>
            <a:fillRect/>
          </a:stretch>
        </p:blipFill>
        <p:spPr bwMode="auto">
          <a:xfrm>
            <a:off x="1214414" y="1571612"/>
            <a:ext cx="6286544" cy="4026829"/>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714348" y="5786454"/>
            <a:ext cx="7505700" cy="428625"/>
          </a:xfrm>
          <a:prstGeom prst="rect">
            <a:avLst/>
          </a:prstGeom>
          <a:noFill/>
          <a:ln w="9525">
            <a:noFill/>
            <a:miter lim="800000"/>
            <a:headEnd/>
            <a:tailEnd/>
          </a:ln>
          <a:effectLst/>
        </p:spPr>
      </p:pic>
    </p:spTree>
    <p:extLst>
      <p:ext uri="{BB962C8B-B14F-4D97-AF65-F5344CB8AC3E}">
        <p14:creationId xmlns:p14="http://schemas.microsoft.com/office/powerpoint/2010/main" val="742837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111F2-3A9C-4F59-8C94-9F42E93894BE}"/>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Forward reference and eye </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D5C7DAB-6FA3-407F-88BC-476BDCF10F22}"/>
              </a:ext>
            </a:extLst>
          </p:cNvPr>
          <p:cNvSpPr>
            <a:spLocks noGrp="1"/>
          </p:cNvSpPr>
          <p:nvPr>
            <p:ph idx="1"/>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The fourth coordinate is useful for perspective projection</a:t>
            </a:r>
          </a:p>
          <a:p>
            <a:r>
              <a:rPr lang="en-US" altLang="zh-CN" sz="2800" dirty="0">
                <a:latin typeface="Times New Roman" panose="02020603050405020304" pitchFamily="18" charset="0"/>
                <a:cs typeface="Times New Roman" panose="02020603050405020304" pitchFamily="18" charset="0"/>
              </a:rPr>
              <a:t>Called </a:t>
            </a:r>
            <a:r>
              <a:rPr lang="en-US" altLang="zh-CN" sz="2800" b="1" dirty="0" smtClean="0">
                <a:latin typeface="Times New Roman" panose="02020603050405020304" pitchFamily="18" charset="0"/>
                <a:cs typeface="Times New Roman" panose="02020603050405020304" pitchFamily="18" charset="0"/>
              </a:rPr>
              <a:t>homogeneous </a:t>
            </a:r>
            <a:r>
              <a:rPr lang="en-US" altLang="zh-CN" sz="2800" b="1" dirty="0">
                <a:latin typeface="Times New Roman" panose="02020603050405020304" pitchFamily="18" charset="0"/>
                <a:cs typeface="Times New Roman" panose="02020603050405020304" pitchFamily="18" charset="0"/>
              </a:rPr>
              <a:t>coordinates</a:t>
            </a:r>
          </a:p>
          <a:p>
            <a:r>
              <a:rPr lang="en-US" altLang="zh-CN" sz="2800" dirty="0" smtClean="0">
                <a:latin typeface="Times New Roman" panose="02020603050405020304" pitchFamily="18" charset="0"/>
                <a:cs typeface="Times New Roman" panose="02020603050405020304" pitchFamily="18" charset="0"/>
              </a:rPr>
              <a:t>homo(</a:t>
            </a:r>
            <a:r>
              <a:rPr lang="zh-CN" altLang="en-US" sz="2800" dirty="0" smtClean="0">
                <a:latin typeface="Times New Roman" panose="02020603050405020304" pitchFamily="18" charset="0"/>
                <a:cs typeface="Times New Roman" panose="02020603050405020304" pitchFamily="18" charset="0"/>
              </a:rPr>
              <a:t>相同</a:t>
            </a:r>
            <a:r>
              <a:rPr lang="en-US" altLang="zh-CN" sz="2800" dirty="0" smtClean="0">
                <a:latin typeface="Times New Roman" panose="02020603050405020304" pitchFamily="18" charset="0"/>
                <a:cs typeface="Times New Roman" panose="02020603050405020304" pitchFamily="18" charset="0"/>
              </a:rPr>
              <a:t>) + gene(</a:t>
            </a:r>
            <a:r>
              <a:rPr lang="zh-CN" altLang="en-US" sz="2800" dirty="0" smtClean="0">
                <a:latin typeface="Times New Roman" panose="02020603050405020304" pitchFamily="18" charset="0"/>
                <a:cs typeface="Times New Roman" panose="02020603050405020304" pitchFamily="18" charset="0"/>
              </a:rPr>
              <a:t>基因</a:t>
            </a:r>
            <a:r>
              <a:rPr lang="en-US" altLang="zh-CN" sz="2800" dirty="0" smtClean="0">
                <a:latin typeface="Times New Roman" panose="02020603050405020304" pitchFamily="18" charset="0"/>
                <a:cs typeface="Times New Roman" panose="02020603050405020304" pitchFamily="18" charset="0"/>
              </a:rPr>
              <a:t>) = homogeneous(</a:t>
            </a:r>
            <a:r>
              <a:rPr lang="zh-CN" altLang="en-US" sz="2800" dirty="0" smtClean="0">
                <a:latin typeface="Times New Roman" panose="02020603050405020304" pitchFamily="18" charset="0"/>
                <a:cs typeface="Times New Roman" panose="02020603050405020304" pitchFamily="18" charset="0"/>
              </a:rPr>
              <a:t>齐次</a:t>
            </a:r>
            <a:r>
              <a:rPr lang="en-US" altLang="zh-CN"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792EE3C7-F41E-415B-9025-7162F85886A8}"/>
              </a:ext>
            </a:extLst>
          </p:cNvPr>
          <p:cNvSpPr>
            <a:spLocks noGrp="1"/>
          </p:cNvSpPr>
          <p:nvPr>
            <p:ph type="sldNum" sz="quarter" idx="12"/>
          </p:nvPr>
        </p:nvSpPr>
        <p:spPr/>
        <p:txBody>
          <a:bodyPr/>
          <a:lstStyle/>
          <a:p>
            <a:fld id="{13535B06-6A47-4B57-9912-C51025E8C240}" type="slidenum">
              <a:rPr lang="zh-CN" altLang="en-US" smtClean="0"/>
              <a:pPr/>
              <a:t>22</a:t>
            </a:fld>
            <a:endParaRPr lang="zh-CN" altLang="en-US"/>
          </a:p>
        </p:txBody>
      </p:sp>
    </p:spTree>
    <p:extLst>
      <p:ext uri="{BB962C8B-B14F-4D97-AF65-F5344CB8AC3E}">
        <p14:creationId xmlns:p14="http://schemas.microsoft.com/office/powerpoint/2010/main" val="48550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Homogeneous Coordinates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Add an extra dimension</a:t>
            </a:r>
          </a:p>
          <a:p>
            <a:pPr lvl="1"/>
            <a:r>
              <a:rPr lang="en-US" sz="2400" dirty="0">
                <a:latin typeface="Times New Roman" panose="02020603050405020304" pitchFamily="18" charset="0"/>
                <a:cs typeface="Times New Roman" panose="02020603050405020304" pitchFamily="18" charset="0"/>
              </a:rPr>
              <a:t>in 2D, we use 3-vectors and 3 x 3 matrices</a:t>
            </a:r>
          </a:p>
          <a:p>
            <a:pPr lvl="1"/>
            <a:r>
              <a:rPr lang="en-US" sz="2400" dirty="0">
                <a:latin typeface="Times New Roman" panose="02020603050405020304" pitchFamily="18" charset="0"/>
                <a:cs typeface="Times New Roman" panose="02020603050405020304" pitchFamily="18" charset="0"/>
              </a:rPr>
              <a:t>In 3D, we use 4-vectors and 4 x 4 matrices</a:t>
            </a:r>
          </a:p>
          <a:p>
            <a:pPr lvl="1"/>
            <a:r>
              <a:rPr lang="en-US" sz="2400" dirty="0">
                <a:latin typeface="Times New Roman" panose="02020603050405020304" pitchFamily="18" charset="0"/>
                <a:cs typeface="Times New Roman" panose="02020603050405020304" pitchFamily="18" charset="0"/>
              </a:rPr>
              <a:t>Makes affine transformations linear in one higher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dimension (can be represented by a matrix)</a:t>
            </a:r>
          </a:p>
          <a:p>
            <a:r>
              <a:rPr lang="en-US" sz="2400" dirty="0">
                <a:latin typeface="Times New Roman" panose="02020603050405020304" pitchFamily="18" charset="0"/>
                <a:cs typeface="Times New Roman" panose="02020603050405020304" pitchFamily="18" charset="0"/>
              </a:rPr>
              <a:t>Each point has an extra value, w</a:t>
            </a:r>
          </a:p>
          <a:p>
            <a:pPr lvl="1"/>
            <a:r>
              <a:rPr lang="en-US" sz="2400" dirty="0">
                <a:latin typeface="Times New Roman" panose="02020603050405020304" pitchFamily="18" charset="0"/>
                <a:cs typeface="Times New Roman" panose="02020603050405020304" pitchFamily="18" charset="0"/>
              </a:rPr>
              <a:t>You can think of it as “scale”</a:t>
            </a:r>
          </a:p>
          <a:p>
            <a:pPr lvl="1"/>
            <a:r>
              <a:rPr lang="en-US" sz="2400" dirty="0">
                <a:latin typeface="Times New Roman" panose="02020603050405020304" pitchFamily="18" charset="0"/>
                <a:cs typeface="Times New Roman" panose="02020603050405020304" pitchFamily="18" charset="0"/>
              </a:rPr>
              <a:t>For all transformations except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perspective, you can just set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w=1 and not worry about it</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23</a:t>
            </a:fld>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5148064" y="4365104"/>
                <a:ext cx="3598101" cy="1012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1</m:t>
                              </m:r>
                            </m:e>
                          </m:eqAr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3"/>
                                    <m:mcJc m:val="center"/>
                                  </m:mcPr>
                                </m:mc>
                              </m:mcs>
                              <m:ctrlPr>
                                <a:rPr lang="en-US" altLang="zh-CN" sz="2400" b="0" i="1" smtClean="0">
                                  <a:latin typeface="Cambria Math" panose="02040503050406030204" pitchFamily="18" charset="0"/>
                                </a:rPr>
                              </m:ctrlPr>
                            </m:mPr>
                            <m:mr>
                              <m:e>
                                <m:func>
                                  <m:funcPr>
                                    <m:ctrlPr>
                                      <a:rPr lang="en-US" altLang="zh-CN" sz="2400" b="0" i="1" smtClean="0">
                                        <a:latin typeface="Cambria Math" panose="02040503050406030204" pitchFamily="18" charset="0"/>
                                      </a:rPr>
                                    </m:ctrlPr>
                                  </m:funcPr>
                                  <m:fName>
                                    <m:r>
                                      <m:rPr>
                                        <m:sty m:val="p"/>
                                        <m:brk m:alnAt="7"/>
                                      </m:rPr>
                                      <a:rPr lang="en-US" altLang="zh-CN" sz="2400" b="0" i="0" smtClean="0">
                                        <a:latin typeface="Cambria Math" panose="02040503050406030204" pitchFamily="18" charset="0"/>
                                      </a:rPr>
                                      <m:t>c</m:t>
                                    </m:r>
                                    <m:r>
                                      <m:rPr>
                                        <m:sty m:val="p"/>
                                      </m:rPr>
                                      <a:rPr lang="en-US" altLang="zh-CN" sz="2400" b="0" i="0" smtClean="0">
                                        <a:latin typeface="Cambria Math" panose="02040503050406030204" pitchFamily="18" charset="0"/>
                                      </a:rPr>
                                      <m:t>os</m:t>
                                    </m:r>
                                  </m:fName>
                                  <m:e>
                                    <m:r>
                                      <m:rPr>
                                        <m:brk m:alnAt="7"/>
                                      </m:rPr>
                                      <a:rPr lang="en-US" altLang="zh-CN" sz="2400" b="0" i="1" smtClean="0">
                                        <a:latin typeface="Cambria Math" panose="02040503050406030204" pitchFamily="18" charset="0"/>
                                      </a:rPr>
                                      <m:t>𝜃</m:t>
                                    </m:r>
                                  </m:e>
                                </m:func>
                              </m:e>
                              <m:e>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𝜃</m:t>
                                    </m:r>
                                  </m:e>
                                </m:func>
                              </m:e>
                              <m:e>
                                <m:r>
                                  <a:rPr lang="en-US" altLang="zh-CN" sz="2400" b="0" i="1" smtClean="0">
                                    <a:latin typeface="Cambria Math" panose="02040503050406030204" pitchFamily="18" charset="0"/>
                                  </a:rPr>
                                  <m:t>𝑥</m:t>
                                </m:r>
                              </m:e>
                            </m:mr>
                            <m:m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𝜃</m:t>
                                    </m:r>
                                  </m:e>
                                </m:func>
                              </m:e>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𝜃</m:t>
                                    </m:r>
                                  </m:e>
                                </m:func>
                              </m:e>
                              <m:e>
                                <m:r>
                                  <a:rPr lang="en-US" altLang="zh-CN" sz="2400" b="0" i="1" smtClean="0">
                                    <a:latin typeface="Cambria Math" panose="02040503050406030204" pitchFamily="18" charset="0"/>
                                  </a:rPr>
                                  <m:t>𝑦</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e>
                      </m:d>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148064" y="4365104"/>
                <a:ext cx="3598101" cy="1012713"/>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1218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931915"/>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Pinhole Camera</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872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Pinhole Camera a.k.a. Camera Obscura</a:t>
            </a:r>
            <a:endParaRPr dirty="0">
              <a:latin typeface="Times New Roman" panose="02020603050405020304" pitchFamily="18" charset="0"/>
              <a:cs typeface="Times New Roman" panose="02020603050405020304" pitchFamily="18" charset="0"/>
            </a:endParaRPr>
          </a:p>
        </p:txBody>
      </p:sp>
      <p:pic>
        <p:nvPicPr>
          <p:cNvPr id="39" name="pinhole_diff1.jpg" descr="pinhole_diff1.jpg">
            <a:extLst>
              <a:ext uri="{FF2B5EF4-FFF2-40B4-BE49-F238E27FC236}">
                <a16:creationId xmlns:a16="http://schemas.microsoft.com/office/drawing/2014/main" id="{37576DE1-22A9-461F-BB8E-7C8047CDD3A9}"/>
              </a:ext>
            </a:extLst>
          </p:cNvPr>
          <p:cNvPicPr>
            <a:picLocks noChangeAspect="1"/>
          </p:cNvPicPr>
          <p:nvPr/>
        </p:nvPicPr>
        <p:blipFill>
          <a:blip r:embed="rId2"/>
          <a:srcRect l="2931" t="2925" r="2709" b="6876"/>
          <a:stretch>
            <a:fillRect/>
          </a:stretch>
        </p:blipFill>
        <p:spPr>
          <a:xfrm>
            <a:off x="1786894" y="2069137"/>
            <a:ext cx="5570212" cy="3516424"/>
          </a:xfrm>
          <a:custGeom>
            <a:avLst/>
            <a:gdLst/>
            <a:ahLst/>
            <a:cxnLst>
              <a:cxn ang="0">
                <a:pos x="wd2" y="hd2"/>
              </a:cxn>
              <a:cxn ang="5400000">
                <a:pos x="wd2" y="hd2"/>
              </a:cxn>
              <a:cxn ang="10800000">
                <a:pos x="wd2" y="hd2"/>
              </a:cxn>
              <a:cxn ang="16200000">
                <a:pos x="wd2" y="hd2"/>
              </a:cxn>
            </a:cxnLst>
            <a:rect l="0" t="0" r="r" b="b"/>
            <a:pathLst>
              <a:path w="21553" h="21538" extrusionOk="0">
                <a:moveTo>
                  <a:pt x="1449" y="1"/>
                </a:moveTo>
                <a:cubicBezTo>
                  <a:pt x="1263" y="12"/>
                  <a:pt x="1211" y="53"/>
                  <a:pt x="1172" y="215"/>
                </a:cubicBezTo>
                <a:cubicBezTo>
                  <a:pt x="1146" y="324"/>
                  <a:pt x="1096" y="414"/>
                  <a:pt x="1062" y="414"/>
                </a:cubicBezTo>
                <a:cubicBezTo>
                  <a:pt x="1028" y="414"/>
                  <a:pt x="1014" y="469"/>
                  <a:pt x="1030" y="536"/>
                </a:cubicBezTo>
                <a:cubicBezTo>
                  <a:pt x="1046" y="603"/>
                  <a:pt x="1025" y="704"/>
                  <a:pt x="982" y="760"/>
                </a:cubicBezTo>
                <a:cubicBezTo>
                  <a:pt x="939" y="815"/>
                  <a:pt x="919" y="895"/>
                  <a:pt x="935" y="937"/>
                </a:cubicBezTo>
                <a:cubicBezTo>
                  <a:pt x="951" y="978"/>
                  <a:pt x="946" y="1060"/>
                  <a:pt x="923" y="1118"/>
                </a:cubicBezTo>
                <a:cubicBezTo>
                  <a:pt x="901" y="1176"/>
                  <a:pt x="876" y="1283"/>
                  <a:pt x="870" y="1354"/>
                </a:cubicBezTo>
                <a:cubicBezTo>
                  <a:pt x="864" y="1425"/>
                  <a:pt x="817" y="1787"/>
                  <a:pt x="766" y="2158"/>
                </a:cubicBezTo>
                <a:cubicBezTo>
                  <a:pt x="689" y="2721"/>
                  <a:pt x="685" y="2890"/>
                  <a:pt x="741" y="3185"/>
                </a:cubicBezTo>
                <a:cubicBezTo>
                  <a:pt x="777" y="3379"/>
                  <a:pt x="833" y="3563"/>
                  <a:pt x="865" y="3595"/>
                </a:cubicBezTo>
                <a:cubicBezTo>
                  <a:pt x="970" y="3699"/>
                  <a:pt x="968" y="3606"/>
                  <a:pt x="964" y="6399"/>
                </a:cubicBezTo>
                <a:lnTo>
                  <a:pt x="962" y="8488"/>
                </a:lnTo>
                <a:lnTo>
                  <a:pt x="759" y="8817"/>
                </a:lnTo>
                <a:cubicBezTo>
                  <a:pt x="648" y="8997"/>
                  <a:pt x="577" y="9145"/>
                  <a:pt x="601" y="9145"/>
                </a:cubicBezTo>
                <a:cubicBezTo>
                  <a:pt x="626" y="9145"/>
                  <a:pt x="618" y="9196"/>
                  <a:pt x="585" y="9258"/>
                </a:cubicBezTo>
                <a:cubicBezTo>
                  <a:pt x="541" y="9343"/>
                  <a:pt x="543" y="9376"/>
                  <a:pt x="592" y="9385"/>
                </a:cubicBezTo>
                <a:cubicBezTo>
                  <a:pt x="629" y="9392"/>
                  <a:pt x="721" y="9407"/>
                  <a:pt x="795" y="9420"/>
                </a:cubicBezTo>
                <a:cubicBezTo>
                  <a:pt x="872" y="9433"/>
                  <a:pt x="937" y="9507"/>
                  <a:pt x="947" y="9591"/>
                </a:cubicBezTo>
                <a:cubicBezTo>
                  <a:pt x="957" y="9673"/>
                  <a:pt x="1029" y="9853"/>
                  <a:pt x="1106" y="9993"/>
                </a:cubicBezTo>
                <a:cubicBezTo>
                  <a:pt x="1224" y="10205"/>
                  <a:pt x="1266" y="10232"/>
                  <a:pt x="1356" y="10156"/>
                </a:cubicBezTo>
                <a:cubicBezTo>
                  <a:pt x="1431" y="10093"/>
                  <a:pt x="2782" y="10077"/>
                  <a:pt x="5782" y="10106"/>
                </a:cubicBezTo>
                <a:cubicBezTo>
                  <a:pt x="8157" y="10128"/>
                  <a:pt x="9832" y="10125"/>
                  <a:pt x="9503" y="10096"/>
                </a:cubicBezTo>
                <a:cubicBezTo>
                  <a:pt x="8698" y="10025"/>
                  <a:pt x="8744" y="9871"/>
                  <a:pt x="9571" y="9871"/>
                </a:cubicBezTo>
                <a:lnTo>
                  <a:pt x="10208" y="9871"/>
                </a:lnTo>
                <a:lnTo>
                  <a:pt x="10215" y="13765"/>
                </a:lnTo>
                <a:cubicBezTo>
                  <a:pt x="10219" y="15907"/>
                  <a:pt x="10201" y="17723"/>
                  <a:pt x="10176" y="17799"/>
                </a:cubicBezTo>
                <a:cubicBezTo>
                  <a:pt x="10125" y="17955"/>
                  <a:pt x="10244" y="18165"/>
                  <a:pt x="10426" y="18242"/>
                </a:cubicBezTo>
                <a:cubicBezTo>
                  <a:pt x="10485" y="18267"/>
                  <a:pt x="10827" y="18428"/>
                  <a:pt x="11185" y="18600"/>
                </a:cubicBezTo>
                <a:cubicBezTo>
                  <a:pt x="11543" y="18772"/>
                  <a:pt x="12117" y="19048"/>
                  <a:pt x="12460" y="19213"/>
                </a:cubicBezTo>
                <a:cubicBezTo>
                  <a:pt x="12803" y="19377"/>
                  <a:pt x="13340" y="19638"/>
                  <a:pt x="13654" y="19793"/>
                </a:cubicBezTo>
                <a:cubicBezTo>
                  <a:pt x="13967" y="19947"/>
                  <a:pt x="14431" y="20174"/>
                  <a:pt x="14685" y="20294"/>
                </a:cubicBezTo>
                <a:cubicBezTo>
                  <a:pt x="16410" y="21117"/>
                  <a:pt x="16804" y="21303"/>
                  <a:pt x="17045" y="21416"/>
                </a:cubicBezTo>
                <a:cubicBezTo>
                  <a:pt x="17410" y="21586"/>
                  <a:pt x="17473" y="21582"/>
                  <a:pt x="17586" y="21385"/>
                </a:cubicBezTo>
                <a:cubicBezTo>
                  <a:pt x="17640" y="21292"/>
                  <a:pt x="17705" y="21237"/>
                  <a:pt x="17732" y="21262"/>
                </a:cubicBezTo>
                <a:cubicBezTo>
                  <a:pt x="17759" y="21288"/>
                  <a:pt x="17773" y="21273"/>
                  <a:pt x="17765" y="21229"/>
                </a:cubicBezTo>
                <a:cubicBezTo>
                  <a:pt x="17746" y="21127"/>
                  <a:pt x="18432" y="19963"/>
                  <a:pt x="18493" y="19992"/>
                </a:cubicBezTo>
                <a:cubicBezTo>
                  <a:pt x="18517" y="20004"/>
                  <a:pt x="18537" y="19965"/>
                  <a:pt x="18537" y="19905"/>
                </a:cubicBezTo>
                <a:cubicBezTo>
                  <a:pt x="18537" y="19800"/>
                  <a:pt x="19222" y="18618"/>
                  <a:pt x="20470" y="16570"/>
                </a:cubicBezTo>
                <a:lnTo>
                  <a:pt x="21082" y="15565"/>
                </a:lnTo>
                <a:lnTo>
                  <a:pt x="21098" y="14859"/>
                </a:lnTo>
                <a:cubicBezTo>
                  <a:pt x="21115" y="14092"/>
                  <a:pt x="21106" y="14109"/>
                  <a:pt x="21452" y="14225"/>
                </a:cubicBezTo>
                <a:cubicBezTo>
                  <a:pt x="21575" y="14266"/>
                  <a:pt x="21582" y="14260"/>
                  <a:pt x="21493" y="14193"/>
                </a:cubicBezTo>
                <a:cubicBezTo>
                  <a:pt x="21434" y="14148"/>
                  <a:pt x="21318" y="14072"/>
                  <a:pt x="21236" y="14025"/>
                </a:cubicBezTo>
                <a:lnTo>
                  <a:pt x="21087" y="13941"/>
                </a:lnTo>
                <a:lnTo>
                  <a:pt x="21087" y="9587"/>
                </a:lnTo>
                <a:lnTo>
                  <a:pt x="21087" y="5234"/>
                </a:lnTo>
                <a:lnTo>
                  <a:pt x="20856" y="5125"/>
                </a:lnTo>
                <a:cubicBezTo>
                  <a:pt x="20427" y="4921"/>
                  <a:pt x="20138" y="4795"/>
                  <a:pt x="19975" y="4741"/>
                </a:cubicBezTo>
                <a:cubicBezTo>
                  <a:pt x="19885" y="4712"/>
                  <a:pt x="19690" y="4632"/>
                  <a:pt x="19541" y="4564"/>
                </a:cubicBezTo>
                <a:cubicBezTo>
                  <a:pt x="19392" y="4497"/>
                  <a:pt x="18970" y="4326"/>
                  <a:pt x="18603" y="4185"/>
                </a:cubicBezTo>
                <a:cubicBezTo>
                  <a:pt x="18237" y="4044"/>
                  <a:pt x="17893" y="3889"/>
                  <a:pt x="17838" y="3842"/>
                </a:cubicBezTo>
                <a:cubicBezTo>
                  <a:pt x="17782" y="3796"/>
                  <a:pt x="17725" y="3777"/>
                  <a:pt x="17710" y="3801"/>
                </a:cubicBezTo>
                <a:cubicBezTo>
                  <a:pt x="17680" y="3848"/>
                  <a:pt x="17587" y="3817"/>
                  <a:pt x="16529" y="3415"/>
                </a:cubicBezTo>
                <a:cubicBezTo>
                  <a:pt x="16156" y="3273"/>
                  <a:pt x="15643" y="3081"/>
                  <a:pt x="15390" y="2988"/>
                </a:cubicBezTo>
                <a:cubicBezTo>
                  <a:pt x="15136" y="2895"/>
                  <a:pt x="14726" y="2739"/>
                  <a:pt x="14478" y="2642"/>
                </a:cubicBezTo>
                <a:cubicBezTo>
                  <a:pt x="13993" y="2453"/>
                  <a:pt x="13935" y="2470"/>
                  <a:pt x="13714" y="2843"/>
                </a:cubicBezTo>
                <a:cubicBezTo>
                  <a:pt x="13642" y="2964"/>
                  <a:pt x="13563" y="3042"/>
                  <a:pt x="13536" y="3016"/>
                </a:cubicBezTo>
                <a:cubicBezTo>
                  <a:pt x="13510" y="2990"/>
                  <a:pt x="13495" y="3006"/>
                  <a:pt x="13504" y="3051"/>
                </a:cubicBezTo>
                <a:cubicBezTo>
                  <a:pt x="13525" y="3168"/>
                  <a:pt x="13031" y="3838"/>
                  <a:pt x="12923" y="3838"/>
                </a:cubicBezTo>
                <a:cubicBezTo>
                  <a:pt x="12874" y="3838"/>
                  <a:pt x="12847" y="3873"/>
                  <a:pt x="12864" y="3915"/>
                </a:cubicBezTo>
                <a:cubicBezTo>
                  <a:pt x="12880" y="3958"/>
                  <a:pt x="12741" y="4194"/>
                  <a:pt x="12555" y="4442"/>
                </a:cubicBezTo>
                <a:cubicBezTo>
                  <a:pt x="12368" y="4690"/>
                  <a:pt x="12167" y="4975"/>
                  <a:pt x="12108" y="5076"/>
                </a:cubicBezTo>
                <a:cubicBezTo>
                  <a:pt x="11852" y="5507"/>
                  <a:pt x="11280" y="6227"/>
                  <a:pt x="11239" y="6169"/>
                </a:cubicBezTo>
                <a:cubicBezTo>
                  <a:pt x="11215" y="6134"/>
                  <a:pt x="11211" y="6150"/>
                  <a:pt x="11231" y="6205"/>
                </a:cubicBezTo>
                <a:cubicBezTo>
                  <a:pt x="11268" y="6305"/>
                  <a:pt x="11063" y="6580"/>
                  <a:pt x="10873" y="6689"/>
                </a:cubicBezTo>
                <a:cubicBezTo>
                  <a:pt x="10820" y="6719"/>
                  <a:pt x="10784" y="6790"/>
                  <a:pt x="10791" y="6849"/>
                </a:cubicBezTo>
                <a:cubicBezTo>
                  <a:pt x="10799" y="6907"/>
                  <a:pt x="10727" y="7019"/>
                  <a:pt x="10631" y="7096"/>
                </a:cubicBezTo>
                <a:cubicBezTo>
                  <a:pt x="10534" y="7173"/>
                  <a:pt x="10467" y="7254"/>
                  <a:pt x="10481" y="7276"/>
                </a:cubicBezTo>
                <a:cubicBezTo>
                  <a:pt x="10494" y="7297"/>
                  <a:pt x="10424" y="7440"/>
                  <a:pt x="10324" y="7593"/>
                </a:cubicBezTo>
                <a:lnTo>
                  <a:pt x="10142" y="7872"/>
                </a:lnTo>
                <a:lnTo>
                  <a:pt x="9578" y="7383"/>
                </a:lnTo>
                <a:cubicBezTo>
                  <a:pt x="9268" y="7114"/>
                  <a:pt x="8795" y="6693"/>
                  <a:pt x="8526" y="6447"/>
                </a:cubicBezTo>
                <a:cubicBezTo>
                  <a:pt x="8258" y="6201"/>
                  <a:pt x="7818" y="5815"/>
                  <a:pt x="7550" y="5590"/>
                </a:cubicBezTo>
                <a:cubicBezTo>
                  <a:pt x="7281" y="5365"/>
                  <a:pt x="7037" y="5153"/>
                  <a:pt x="7008" y="5118"/>
                </a:cubicBezTo>
                <a:cubicBezTo>
                  <a:pt x="6978" y="5083"/>
                  <a:pt x="6783" y="4911"/>
                  <a:pt x="6574" y="4737"/>
                </a:cubicBezTo>
                <a:cubicBezTo>
                  <a:pt x="6365" y="4563"/>
                  <a:pt x="6154" y="4350"/>
                  <a:pt x="6105" y="4262"/>
                </a:cubicBezTo>
                <a:cubicBezTo>
                  <a:pt x="6056" y="4174"/>
                  <a:pt x="6005" y="4121"/>
                  <a:pt x="5991" y="4144"/>
                </a:cubicBezTo>
                <a:cubicBezTo>
                  <a:pt x="5976" y="4168"/>
                  <a:pt x="5832" y="4074"/>
                  <a:pt x="5672" y="3936"/>
                </a:cubicBezTo>
                <a:cubicBezTo>
                  <a:pt x="4440" y="2879"/>
                  <a:pt x="3474" y="2045"/>
                  <a:pt x="3136" y="1749"/>
                </a:cubicBezTo>
                <a:cubicBezTo>
                  <a:pt x="2917" y="1556"/>
                  <a:pt x="2612" y="1290"/>
                  <a:pt x="2458" y="1157"/>
                </a:cubicBezTo>
                <a:cubicBezTo>
                  <a:pt x="2305" y="1024"/>
                  <a:pt x="2142" y="866"/>
                  <a:pt x="2098" y="806"/>
                </a:cubicBezTo>
                <a:cubicBezTo>
                  <a:pt x="2053" y="746"/>
                  <a:pt x="1973" y="672"/>
                  <a:pt x="1921" y="643"/>
                </a:cubicBezTo>
                <a:cubicBezTo>
                  <a:pt x="1869" y="614"/>
                  <a:pt x="1825" y="522"/>
                  <a:pt x="1824" y="438"/>
                </a:cubicBezTo>
                <a:cubicBezTo>
                  <a:pt x="1821" y="137"/>
                  <a:pt x="1691" y="-14"/>
                  <a:pt x="1449" y="1"/>
                </a:cubicBezTo>
                <a:close/>
                <a:moveTo>
                  <a:pt x="86" y="4448"/>
                </a:moveTo>
                <a:cubicBezTo>
                  <a:pt x="67" y="4446"/>
                  <a:pt x="45" y="4451"/>
                  <a:pt x="25" y="4463"/>
                </a:cubicBezTo>
                <a:cubicBezTo>
                  <a:pt x="-18" y="4490"/>
                  <a:pt x="-5" y="4511"/>
                  <a:pt x="58" y="4515"/>
                </a:cubicBezTo>
                <a:cubicBezTo>
                  <a:pt x="115" y="4519"/>
                  <a:pt x="147" y="4499"/>
                  <a:pt x="129" y="4470"/>
                </a:cubicBezTo>
                <a:cubicBezTo>
                  <a:pt x="120" y="4456"/>
                  <a:pt x="104" y="4449"/>
                  <a:pt x="86" y="4448"/>
                </a:cubicBezTo>
                <a:close/>
                <a:moveTo>
                  <a:pt x="578" y="4705"/>
                </a:moveTo>
                <a:cubicBezTo>
                  <a:pt x="527" y="4705"/>
                  <a:pt x="537" y="4733"/>
                  <a:pt x="606" y="4779"/>
                </a:cubicBezTo>
                <a:cubicBezTo>
                  <a:pt x="665" y="4820"/>
                  <a:pt x="750" y="4852"/>
                  <a:pt x="795" y="4852"/>
                </a:cubicBezTo>
                <a:cubicBezTo>
                  <a:pt x="846" y="4852"/>
                  <a:pt x="837" y="4826"/>
                  <a:pt x="768" y="4779"/>
                </a:cubicBezTo>
                <a:cubicBezTo>
                  <a:pt x="708" y="4739"/>
                  <a:pt x="623" y="4705"/>
                  <a:pt x="578" y="4705"/>
                </a:cubicBezTo>
                <a:close/>
              </a:path>
            </a:pathLst>
          </a:custGeom>
          <a:ln w="12700">
            <a:miter lim="400000"/>
          </a:ln>
        </p:spPr>
      </p:pic>
    </p:spTree>
    <p:extLst>
      <p:ext uri="{BB962C8B-B14F-4D97-AF65-F5344CB8AC3E}">
        <p14:creationId xmlns:p14="http://schemas.microsoft.com/office/powerpoint/2010/main" val="385244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Times New Roman" panose="02020603050405020304" pitchFamily="18" charset="0"/>
                <a:cs typeface="Times New Roman" panose="02020603050405020304" pitchFamily="18" charset="0"/>
              </a:rPr>
              <a:t>Chinese philosopher </a:t>
            </a:r>
            <a:r>
              <a:rPr dirty="0" err="1">
                <a:latin typeface="Times New Roman" panose="02020603050405020304" pitchFamily="18" charset="0"/>
                <a:cs typeface="Times New Roman" panose="02020603050405020304" pitchFamily="18" charset="0"/>
              </a:rPr>
              <a:t>Mozi</a:t>
            </a:r>
            <a:r>
              <a:rPr dirty="0">
                <a:latin typeface="Times New Roman" panose="02020603050405020304" pitchFamily="18" charset="0"/>
                <a:cs typeface="Times New Roman" panose="02020603050405020304" pitchFamily="18" charset="0"/>
              </a:rPr>
              <a:t> </a:t>
            </a:r>
          </a:p>
          <a:p>
            <a:pPr algn="ctr">
              <a:defRPr sz="2000"/>
            </a:pPr>
            <a:r>
              <a:rPr dirty="0">
                <a:latin typeface="Times New Roman" panose="02020603050405020304" pitchFamily="18" charset="0"/>
                <a:cs typeface="Times New Roman" panose="02020603050405020304" pitchFamily="18" charset="0"/>
              </a:rPr>
              <a:t>(470 to 390 BC)</a:t>
            </a:r>
          </a:p>
        </p:txBody>
      </p:sp>
      <p:sp>
        <p:nvSpPr>
          <p:cNvPr id="420" name="First mention …"/>
          <p:cNvSpPr txBox="1"/>
          <p:nvPr/>
        </p:nvSpPr>
        <p:spPr>
          <a:xfrm>
            <a:off x="1110955" y="1989485"/>
            <a:ext cx="1580161"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Times New Roman" panose="02020603050405020304" pitchFamily="18" charset="0"/>
                <a:cs typeface="Times New Roman" panose="02020603050405020304" pitchFamily="18" charset="0"/>
              </a:rPr>
              <a:t>First mention …</a:t>
            </a:r>
          </a:p>
        </p:txBody>
      </p:sp>
      <p:sp>
        <p:nvSpPr>
          <p:cNvPr id="421" name="First camera …"/>
          <p:cNvSpPr txBox="1"/>
          <p:nvPr/>
        </p:nvSpPr>
        <p:spPr>
          <a:xfrm>
            <a:off x="4842324" y="1990358"/>
            <a:ext cx="1490393"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Times New Roman" panose="02020603050405020304" pitchFamily="18" charset="0"/>
                <a:cs typeface="Times New Roman" panose="02020603050405020304" pitchFamily="18" charset="0"/>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dirty="0">
                <a:latin typeface="Times New Roman" panose="02020603050405020304" pitchFamily="18" charset="0"/>
                <a:cs typeface="Times New Roman" panose="02020603050405020304" pitchFamily="18" charset="0"/>
              </a:rPr>
              <a:t>Greek philosopher Aristotle</a:t>
            </a:r>
          </a:p>
          <a:p>
            <a:pPr algn="ctr">
              <a:defRPr sz="2000"/>
            </a:pPr>
            <a:r>
              <a:rPr dirty="0">
                <a:latin typeface="Times New Roman" panose="02020603050405020304" pitchFamily="18" charset="0"/>
                <a:cs typeface="Times New Roman" panose="02020603050405020304" pitchFamily="18" charset="0"/>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xfrm>
            <a:off x="0" y="857251"/>
            <a:ext cx="9144000" cy="994172"/>
          </a:xfrm>
          <a:prstGeom prst="rect">
            <a:avLst/>
          </a:prstGeom>
        </p:spPr>
        <p:txBody>
          <a:bodyPr/>
          <a:lstStyle/>
          <a:p>
            <a:pPr algn="ctr"/>
            <a:r>
              <a:rPr lang="en-US" altLang="zh-CN" dirty="0">
                <a:latin typeface="Times New Roman" panose="02020603050405020304" pitchFamily="18" charset="0"/>
                <a:cs typeface="Times New Roman" panose="02020603050405020304" pitchFamily="18" charset="0"/>
              </a:rPr>
              <a:t>Pinhole Camera a.k.a. Camera Obscura</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81042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Pinhole Camera Terms</a:t>
            </a:r>
            <a:endParaRPr dirty="0">
              <a:latin typeface="Times New Roman" panose="02020603050405020304" pitchFamily="18" charset="0"/>
              <a:cs typeface="Times New Roman" panose="02020603050405020304" pitchFamily="18" charset="0"/>
            </a:endParaRPr>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133628"/>
            <a:ext cx="1561529" cy="885098"/>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digital sensor (CCD or CMOS)</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real-world object</a:t>
            </a:r>
            <a:endParaRPr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sp>
        <p:nvSpPr>
          <p:cNvPr id="104" name="Put a photosensor in front of object">
            <a:extLst>
              <a:ext uri="{FF2B5EF4-FFF2-40B4-BE49-F238E27FC236}">
                <a16:creationId xmlns:a16="http://schemas.microsoft.com/office/drawing/2014/main" id="{11EB3920-E560-49FA-B953-B15D970D336B}"/>
              </a:ext>
            </a:extLst>
          </p:cNvPr>
          <p:cNvSpPr txBox="1"/>
          <p:nvPr/>
        </p:nvSpPr>
        <p:spPr>
          <a:xfrm>
            <a:off x="4137702" y="1782586"/>
            <a:ext cx="2073692"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barrier (diaphragm)</a:t>
            </a:r>
            <a:endParaRPr dirty="0">
              <a:latin typeface="Times New Roman" panose="02020603050405020304" pitchFamily="18" charset="0"/>
              <a:cs typeface="Times New Roman" panose="02020603050405020304" pitchFamily="18" charset="0"/>
            </a:endParaRPr>
          </a:p>
        </p:txBody>
      </p:sp>
      <p:sp>
        <p:nvSpPr>
          <p:cNvPr id="105" name="Put a photosensor in front of object">
            <a:extLst>
              <a:ext uri="{FF2B5EF4-FFF2-40B4-BE49-F238E27FC236}">
                <a16:creationId xmlns:a16="http://schemas.microsoft.com/office/drawing/2014/main" id="{3EBEE033-1DC0-4993-BD89-8B406B4B6755}"/>
              </a:ext>
            </a:extLst>
          </p:cNvPr>
          <p:cNvSpPr txBox="1"/>
          <p:nvPr/>
        </p:nvSpPr>
        <p:spPr>
          <a:xfrm>
            <a:off x="5070346" y="2603931"/>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pinhole (aperture)</a:t>
            </a:r>
            <a:endParaRPr dirty="0">
              <a:latin typeface="Times New Roman" panose="02020603050405020304" pitchFamily="18" charset="0"/>
              <a:cs typeface="Times New Roman" panose="02020603050405020304" pitchFamily="18" charset="0"/>
            </a:endParaRPr>
          </a:p>
        </p:txBody>
      </p:sp>
      <p:cxnSp>
        <p:nvCxnSpPr>
          <p:cNvPr id="106" name="Straight Arrow Connector 105">
            <a:extLst>
              <a:ext uri="{FF2B5EF4-FFF2-40B4-BE49-F238E27FC236}">
                <a16:creationId xmlns:a16="http://schemas.microsoft.com/office/drawing/2014/main" id="{DCF59770-CF95-42A4-9299-F6E63EE05A95}"/>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Put a photosensor in front of object">
            <a:extLst>
              <a:ext uri="{FF2B5EF4-FFF2-40B4-BE49-F238E27FC236}">
                <a16:creationId xmlns:a16="http://schemas.microsoft.com/office/drawing/2014/main" id="{489B5A59-435B-4ABB-9693-2136CBB16E38}"/>
              </a:ext>
            </a:extLst>
          </p:cNvPr>
          <p:cNvSpPr txBox="1"/>
          <p:nvPr/>
        </p:nvSpPr>
        <p:spPr>
          <a:xfrm>
            <a:off x="7449119" y="1702888"/>
            <a:ext cx="1694882"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image plane</a:t>
            </a:r>
            <a:endParaRPr dirty="0">
              <a:latin typeface="Times New Roman" panose="02020603050405020304" pitchFamily="18" charset="0"/>
              <a:cs typeface="Times New Roman" panose="02020603050405020304" pitchFamily="18" charset="0"/>
            </a:endParaRPr>
          </a:p>
        </p:txBody>
      </p:sp>
      <p:cxnSp>
        <p:nvCxnSpPr>
          <p:cNvPr id="92" name="Straight Arrow Connector 93">
            <a:extLst>
              <a:ext uri="{FF2B5EF4-FFF2-40B4-BE49-F238E27FC236}">
                <a16:creationId xmlns:a16="http://schemas.microsoft.com/office/drawing/2014/main" id="{75F7F9B8-95F0-431C-9924-5DF3D6CAAEBA}"/>
              </a:ext>
            </a:extLst>
          </p:cNvPr>
          <p:cNvCxnSpPr>
            <a:cxnSpLocks/>
          </p:cNvCxnSpPr>
          <p:nvPr/>
        </p:nvCxnSpPr>
        <p:spPr>
          <a:xfrm flipH="1">
            <a:off x="7753918" y="2090329"/>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Put a photosensor in front of object">
            <a:extLst>
              <a:ext uri="{FF2B5EF4-FFF2-40B4-BE49-F238E27FC236}">
                <a16:creationId xmlns:a16="http://schemas.microsoft.com/office/drawing/2014/main" id="{77C4BFDE-3488-45FD-A782-364AA697C15C}"/>
              </a:ext>
            </a:extLst>
          </p:cNvPr>
          <p:cNvSpPr txBox="1"/>
          <p:nvPr/>
        </p:nvSpPr>
        <p:spPr>
          <a:xfrm>
            <a:off x="5353093" y="3988090"/>
            <a:ext cx="2035306"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camera center (center of projection)</a:t>
            </a:r>
            <a:endParaRPr dirty="0">
              <a:latin typeface="Times New Roman" panose="02020603050405020304" pitchFamily="18" charset="0"/>
              <a:cs typeface="Times New Roman" panose="02020603050405020304" pitchFamily="18" charset="0"/>
            </a:endParaRPr>
          </a:p>
        </p:txBody>
      </p:sp>
      <p:cxnSp>
        <p:nvCxnSpPr>
          <p:cNvPr id="94" name="Straight Arrow Connector 95">
            <a:extLst>
              <a:ext uri="{FF2B5EF4-FFF2-40B4-BE49-F238E27FC236}">
                <a16:creationId xmlns:a16="http://schemas.microsoft.com/office/drawing/2014/main" id="{B10DA14A-5F6B-472A-A90F-F1A3C7C1B297}"/>
              </a:ext>
            </a:extLst>
          </p:cNvPr>
          <p:cNvCxnSpPr>
            <a:cxnSpLocks/>
          </p:cNvCxnSpPr>
          <p:nvPr/>
        </p:nvCxnSpPr>
        <p:spPr>
          <a:xfrm flipH="1" flipV="1">
            <a:off x="5305993" y="3670562"/>
            <a:ext cx="466157" cy="3175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Put a photosensor in front of object">
            <a:extLst>
              <a:ext uri="{FF2B5EF4-FFF2-40B4-BE49-F238E27FC236}">
                <a16:creationId xmlns:a16="http://schemas.microsoft.com/office/drawing/2014/main" id="{A4FA7C55-5CA6-456D-A88A-DEF8A751F016}"/>
              </a:ext>
            </a:extLst>
          </p:cNvPr>
          <p:cNvSpPr txBox="1"/>
          <p:nvPr/>
        </p:nvSpPr>
        <p:spPr>
          <a:xfrm>
            <a:off x="5237414" y="5266945"/>
            <a:ext cx="233547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focal length f</a:t>
            </a:r>
            <a:endParaRPr dirty="0">
              <a:latin typeface="Times New Roman" panose="02020603050405020304" pitchFamily="18" charset="0"/>
              <a:cs typeface="Times New Roman" panose="02020603050405020304" pitchFamily="18" charset="0"/>
            </a:endParaRPr>
          </a:p>
        </p:txBody>
      </p:sp>
      <p:cxnSp>
        <p:nvCxnSpPr>
          <p:cNvPr id="96" name="Straight Arrow Connector 91">
            <a:extLst>
              <a:ext uri="{FF2B5EF4-FFF2-40B4-BE49-F238E27FC236}">
                <a16:creationId xmlns:a16="http://schemas.microsoft.com/office/drawing/2014/main" id="{FC8CF0B8-9A78-4256-BF85-5DFC2AE2C6AC}"/>
              </a:ext>
            </a:extLst>
          </p:cNvPr>
          <p:cNvCxnSpPr>
            <a:cxnSpLocks/>
          </p:cNvCxnSpPr>
          <p:nvPr/>
        </p:nvCxnSpPr>
        <p:spPr>
          <a:xfrm>
            <a:off x="5237413" y="5135336"/>
            <a:ext cx="233548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54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animBg="1"/>
      <p:bldP spid="9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42799" y="608763"/>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Focal Length</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real-world object</a:t>
            </a:r>
            <a:endParaRPr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sp>
        <p:nvSpPr>
          <p:cNvPr id="91" name="Put a photosensor in front of object">
            <a:extLst>
              <a:ext uri="{FF2B5EF4-FFF2-40B4-BE49-F238E27FC236}">
                <a16:creationId xmlns:a16="http://schemas.microsoft.com/office/drawing/2014/main" id="{19A94F23-3F31-4822-9C01-17A19D2F20F0}"/>
              </a:ext>
            </a:extLst>
          </p:cNvPr>
          <p:cNvSpPr txBox="1"/>
          <p:nvPr/>
        </p:nvSpPr>
        <p:spPr>
          <a:xfrm>
            <a:off x="4969351" y="5266945"/>
            <a:ext cx="1669574"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focal length 0.5 f</a:t>
            </a:r>
            <a:endParaRPr dirty="0">
              <a:latin typeface="Times New Roman" panose="02020603050405020304" pitchFamily="18" charset="0"/>
              <a:cs typeface="Times New Roman" panose="02020603050405020304" pitchFamily="18" charset="0"/>
            </a:endParaRPr>
          </a:p>
        </p:txBody>
      </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9" name="Put a photosensor in front of object">
            <a:extLst>
              <a:ext uri="{FF2B5EF4-FFF2-40B4-BE49-F238E27FC236}">
                <a16:creationId xmlns:a16="http://schemas.microsoft.com/office/drawing/2014/main" id="{9246EB3F-B387-4ECC-9501-C111AA857BD9}"/>
              </a:ext>
            </a:extLst>
          </p:cNvPr>
          <p:cNvSpPr txBox="1"/>
          <p:nvPr/>
        </p:nvSpPr>
        <p:spPr>
          <a:xfrm>
            <a:off x="295275" y="1685874"/>
            <a:ext cx="5075488"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lang="en-US" dirty="0">
                <a:latin typeface="Times New Roman" panose="02020603050405020304" pitchFamily="18" charset="0"/>
                <a:cs typeface="Times New Roman" panose="02020603050405020304" pitchFamily="18" charset="0"/>
              </a:rPr>
              <a:t>What happens as we change the focal length?</a:t>
            </a:r>
            <a:endParaRPr dirty="0">
              <a:latin typeface="Times New Roman" panose="02020603050405020304" pitchFamily="18" charset="0"/>
              <a:cs typeface="Times New Roman" panose="02020603050405020304" pitchFamily="18" charset="0"/>
            </a:endParaRPr>
          </a:p>
        </p:txBody>
      </p: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pic>
        <p:nvPicPr>
          <p:cNvPr id="104" name="pasted-image.tif" descr="pasted-image.tif">
            <a:extLst>
              <a:ext uri="{FF2B5EF4-FFF2-40B4-BE49-F238E27FC236}">
                <a16:creationId xmlns:a16="http://schemas.microsoft.com/office/drawing/2014/main" id="{25A495EE-3F2C-4A22-B5BC-E12E555D2F57}"/>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105" name="Line">
            <a:extLst>
              <a:ext uri="{FF2B5EF4-FFF2-40B4-BE49-F238E27FC236}">
                <a16:creationId xmlns:a16="http://schemas.microsoft.com/office/drawing/2014/main" id="{8FBF4E87-5BCA-4EDF-8CD2-1D152416951D}"/>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latin typeface="Times New Roman" panose="02020603050405020304" pitchFamily="18" charset="0"/>
              <a:cs typeface="Times New Roman" panose="02020603050405020304" pitchFamily="18" charset="0"/>
            </a:endParaRPr>
          </a:p>
        </p:txBody>
      </p:sp>
      <p:sp>
        <p:nvSpPr>
          <p:cNvPr id="106" name="Line">
            <a:extLst>
              <a:ext uri="{FF2B5EF4-FFF2-40B4-BE49-F238E27FC236}">
                <a16:creationId xmlns:a16="http://schemas.microsoft.com/office/drawing/2014/main" id="{51A93927-2A03-43E7-814D-F95FC966D417}"/>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latin typeface="Times New Roman" panose="02020603050405020304" pitchFamily="18" charset="0"/>
              <a:cs typeface="Times New Roman" panose="02020603050405020304" pitchFamily="18" charset="0"/>
            </a:endParaRPr>
          </a:p>
        </p:txBody>
      </p:sp>
      <p:pic>
        <p:nvPicPr>
          <p:cNvPr id="134" name="pasted-image.tif" descr="pasted-image.tif">
            <a:extLst>
              <a:ext uri="{FF2B5EF4-FFF2-40B4-BE49-F238E27FC236}">
                <a16:creationId xmlns:a16="http://schemas.microsoft.com/office/drawing/2014/main" id="{5DEBE66C-EBED-466C-99CE-F3C7CE046C8C}"/>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
        <p:nvSpPr>
          <p:cNvPr id="135" name="Put a photosensor in front of object">
            <a:extLst>
              <a:ext uri="{FF2B5EF4-FFF2-40B4-BE49-F238E27FC236}">
                <a16:creationId xmlns:a16="http://schemas.microsoft.com/office/drawing/2014/main" id="{AC27721E-E122-4ABE-8311-DC36FDE61505}"/>
              </a:ext>
            </a:extLst>
          </p:cNvPr>
          <p:cNvSpPr txBox="1"/>
          <p:nvPr/>
        </p:nvSpPr>
        <p:spPr>
          <a:xfrm>
            <a:off x="5592001" y="1684030"/>
            <a:ext cx="324719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object projection is half the size</a:t>
            </a:r>
            <a:endParaRPr dirty="0">
              <a:latin typeface="Times New Roman" panose="02020603050405020304" pitchFamily="18" charset="0"/>
              <a:cs typeface="Times New Roman" panose="02020603050405020304" pitchFamily="18" charset="0"/>
            </a:endParaRPr>
          </a:p>
        </p:txBody>
      </p:sp>
      <p:cxnSp>
        <p:nvCxnSpPr>
          <p:cNvPr id="136" name="Straight Arrow Connector 135">
            <a:extLst>
              <a:ext uri="{FF2B5EF4-FFF2-40B4-BE49-F238E27FC236}">
                <a16:creationId xmlns:a16="http://schemas.microsoft.com/office/drawing/2014/main" id="{7EDB4085-B270-40DE-97C0-3627BA959FF8}"/>
              </a:ext>
            </a:extLst>
          </p:cNvPr>
          <p:cNvCxnSpPr>
            <a:cxnSpLocks/>
          </p:cNvCxnSpPr>
          <p:nvPr/>
        </p:nvCxnSpPr>
        <p:spPr>
          <a:xfrm>
            <a:off x="5963265" y="2046519"/>
            <a:ext cx="218460" cy="8304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74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Pinhole Size</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real-world object</a:t>
            </a:r>
            <a:endParaRPr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5027864" y="3402675"/>
            <a:ext cx="0" cy="4064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3933053" y="3301825"/>
            <a:ext cx="102623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pinhole diameter</a:t>
            </a:r>
          </a:p>
        </p:txBody>
      </p:sp>
      <p:sp>
        <p:nvSpPr>
          <p:cNvPr id="99" name="Put a photosensor in front of object">
            <a:extLst>
              <a:ext uri="{FF2B5EF4-FFF2-40B4-BE49-F238E27FC236}">
                <a16:creationId xmlns:a16="http://schemas.microsoft.com/office/drawing/2014/main" id="{AF256833-099F-4DD8-99B3-1BAF748F8E76}"/>
              </a:ext>
            </a:extLst>
          </p:cNvPr>
          <p:cNvSpPr txBox="1"/>
          <p:nvPr/>
        </p:nvSpPr>
        <p:spPr>
          <a:xfrm>
            <a:off x="333375" y="5178627"/>
            <a:ext cx="5075488"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lang="en-US" dirty="0">
                <a:latin typeface="Times New Roman" panose="02020603050405020304" pitchFamily="18" charset="0"/>
                <a:cs typeface="Times New Roman" panose="02020603050405020304" pitchFamily="18" charset="0"/>
              </a:rPr>
              <a:t>Ideal pinhole has infinitesimally small size</a:t>
            </a:r>
          </a:p>
          <a:p>
            <a:pPr marL="257175" indent="-257175">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practice that is impossible.</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18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4A725-1C34-493C-AA77-D108A153E76A}"/>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Matrix notation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A5BB1D-A778-4FFF-A589-F7C2AA20E9A0}"/>
                  </a:ext>
                </a:extLst>
              </p:cNvPr>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We know how to transform the vector basis</a:t>
                </a:r>
              </a:p>
              <a:p>
                <a:pPr marL="0" indent="0">
                  <a:buNone/>
                </a:pPr>
                <a:endParaRPr lang="en-US" altLang="zh-CN" sz="2400"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3"/>
                                    <m:mcJc m:val="center"/>
                                  </m:mcPr>
                                </m:mc>
                              </m:mcs>
                              <m:ctrlPr>
                                <a:rPr lang="en-US" altLang="zh-CN" sz="2400" i="1">
                                  <a:latin typeface="Cambria Math" panose="02040503050406030204" pitchFamily="18" charset="0"/>
                                  <a:cs typeface="Times New Roman" panose="02020603050405020304" pitchFamily="18" charset="0"/>
                                </a:rPr>
                              </m:ctrlPr>
                            </m:mPr>
                            <m:mr>
                              <m:e>
                                <m:r>
                                  <m:rPr>
                                    <m:brk m:alnAt="7"/>
                                  </m:rPr>
                                  <a:rPr lang="en-US" altLang="zh-CN" sz="2400" b="1">
                                    <a:latin typeface="Cambria Math" panose="02040503050406030204" pitchFamily="18" charset="0"/>
                                    <a:cs typeface="Times New Roman" panose="02020603050405020304" pitchFamily="18" charset="0"/>
                                  </a:rPr>
                                  <m:t>𝐋</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𝐛</m:t>
                                        </m:r>
                                      </m:e>
                                      <m:sub>
                                        <m:r>
                                          <a:rPr lang="en-US" altLang="zh-CN" sz="2400" i="1">
                                            <a:latin typeface="Cambria Math" panose="02040503050406030204" pitchFamily="18" charset="0"/>
                                            <a:cs typeface="Times New Roman" panose="02020603050405020304" pitchFamily="18" charset="0"/>
                                          </a:rPr>
                                          <m:t>1</m:t>
                                        </m:r>
                                      </m:sub>
                                    </m:sSub>
                                  </m:e>
                                </m:d>
                              </m:e>
                              <m:e>
                                <m:r>
                                  <a:rPr lang="en-US" altLang="zh-CN" sz="2400" b="1">
                                    <a:latin typeface="Cambria Math" panose="02040503050406030204" pitchFamily="18" charset="0"/>
                                    <a:cs typeface="Times New Roman" panose="02020603050405020304" pitchFamily="18" charset="0"/>
                                  </a:rPr>
                                  <m:t>𝐋</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𝐛</m:t>
                                        </m:r>
                                      </m:e>
                                      <m:sub>
                                        <m:r>
                                          <a:rPr lang="en-US" altLang="zh-CN" sz="2400" i="1">
                                            <a:latin typeface="Cambria Math" panose="02040503050406030204" pitchFamily="18" charset="0"/>
                                            <a:cs typeface="Times New Roman" panose="02020603050405020304" pitchFamily="18" charset="0"/>
                                          </a:rPr>
                                          <m:t>2</m:t>
                                        </m:r>
                                      </m:sub>
                                    </m:sSub>
                                  </m:e>
                                </m:d>
                              </m:e>
                              <m:e>
                                <m:r>
                                  <a:rPr lang="en-US" altLang="zh-CN" sz="2400" i="1">
                                    <a:latin typeface="Cambria Math" panose="02040503050406030204" pitchFamily="18" charset="0"/>
                                    <a:cs typeface="Times New Roman" panose="02020603050405020304" pitchFamily="18" charset="0"/>
                                  </a:rPr>
                                  <m:t>𝐿</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𝐛</m:t>
                                        </m:r>
                                      </m:e>
                                      <m:sub>
                                        <m:r>
                                          <a:rPr lang="en-US" altLang="zh-CN" sz="2400" i="1">
                                            <a:latin typeface="Cambria Math" panose="02040503050406030204" pitchFamily="18" charset="0"/>
                                            <a:cs typeface="Times New Roman" panose="02020603050405020304" pitchFamily="18" charset="0"/>
                                          </a:rPr>
                                          <m:t>3</m:t>
                                        </m:r>
                                      </m:sub>
                                    </m:sSub>
                                  </m:e>
                                </m:d>
                              </m:e>
                            </m:mr>
                          </m:m>
                        </m:e>
                      </m:d>
                      <m:r>
                        <a:rPr lang="en-US" altLang="zh-CN" sz="2400" i="1">
                          <a:latin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3"/>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b="1">
                                        <a:latin typeface="Cambria Math" panose="02040503050406030204" pitchFamily="18" charset="0"/>
                                        <a:cs typeface="Times New Roman" panose="02020603050405020304" pitchFamily="18" charset="0"/>
                                      </a:rPr>
                                      <m:t>𝐛</m:t>
                                    </m:r>
                                  </m:e>
                                  <m:sub>
                                    <m:r>
                                      <a:rPr lang="en-US" altLang="zh-CN" sz="2400" i="1">
                                        <a:latin typeface="Cambria Math" panose="02040503050406030204" pitchFamily="18" charset="0"/>
                                        <a:cs typeface="Times New Roman" panose="02020603050405020304" pitchFamily="18" charset="0"/>
                                      </a:rPr>
                                      <m:t>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𝐛</m:t>
                                    </m:r>
                                  </m:e>
                                  <m:sub>
                                    <m:r>
                                      <a:rPr lang="en-US" altLang="zh-CN" sz="2400" i="1">
                                        <a:latin typeface="Cambria Math" panose="02040503050406030204" pitchFamily="18" charset="0"/>
                                        <a:cs typeface="Times New Roman" panose="02020603050405020304" pitchFamily="18" charset="0"/>
                                      </a:rPr>
                                      <m:t>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𝐛</m:t>
                                    </m:r>
                                  </m:e>
                                  <m:sub>
                                    <m:r>
                                      <a:rPr lang="en-US" altLang="zh-CN" sz="2400" i="1">
                                        <a:latin typeface="Cambria Math" panose="02040503050406030204" pitchFamily="18" charset="0"/>
                                        <a:cs typeface="Times New Roman" panose="02020603050405020304" pitchFamily="18" charset="0"/>
                                      </a:rPr>
                                      <m:t>3</m:t>
                                    </m:r>
                                  </m:sub>
                                </m:sSub>
                              </m:e>
                            </m:mr>
                          </m:m>
                        </m:e>
                      </m:d>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3"/>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13</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23</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33</m:t>
                                    </m:r>
                                  </m:sub>
                                </m:sSub>
                              </m:e>
                            </m:mr>
                          </m:m>
                        </m:e>
                      </m:d>
                    </m:oMath>
                  </m:oMathPara>
                </a14:m>
                <a:endParaRPr lang="en-US" altLang="zh-CN" sz="2400"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We </a:t>
                </a:r>
                <a:r>
                  <a:rPr lang="en-US" altLang="zh-CN" dirty="0">
                    <a:latin typeface="Times New Roman" panose="02020603050405020304" pitchFamily="18" charset="0"/>
                    <a:cs typeface="Times New Roman" panose="02020603050405020304" pitchFamily="18" charset="0"/>
                  </a:rPr>
                  <a:t>will soon add translation by </a:t>
                </a:r>
                <a:r>
                  <a:rPr lang="en-US" altLang="zh-CN" dirty="0" smtClean="0">
                    <a:latin typeface="Times New Roman" panose="02020603050405020304" pitchFamily="18" charset="0"/>
                    <a:cs typeface="Times New Roman" panose="02020603050405020304" pitchFamily="18" charset="0"/>
                  </a:rPr>
                  <a:t>a vector</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𝑝</m:t>
                          </m:r>
                        </m:e>
                      </m:acc>
                      <m:r>
                        <a:rPr lang="en-US" altLang="zh-CN" b="0" i="1" dirty="0" smtClean="0">
                          <a:latin typeface="Cambria Math" panose="02040503050406030204" pitchFamily="18" charset="0"/>
                          <a:cs typeface="Times New Roman" panose="02020603050405020304" pitchFamily="18" charset="0"/>
                        </a:rPr>
                        <m:t>⇒</m:t>
                      </m:r>
                      <m:acc>
                        <m:accPr>
                          <m:chr m:val="̃"/>
                          <m:ctrlPr>
                            <a:rPr lang="en-US" altLang="zh-CN" b="0"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𝑝</m:t>
                          </m:r>
                        </m:e>
                      </m:acc>
                      <m:r>
                        <a:rPr lang="en-US" altLang="zh-CN" b="0" i="1" dirty="0" smtClean="0">
                          <a:latin typeface="Cambria Math" panose="02040503050406030204" pitchFamily="18" charset="0"/>
                          <a:cs typeface="Times New Roman" panose="02020603050405020304" pitchFamily="18" charset="0"/>
                        </a:rPr>
                        <m:t>+</m:t>
                      </m:r>
                      <m:acc>
                        <m:accPr>
                          <m:chr m:val="⃗"/>
                          <m:ctrlPr>
                            <a:rPr lang="en-US" altLang="zh-CN" b="0"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𝑡</m:t>
                          </m:r>
                        </m:e>
                      </m:acc>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C4A5BB1D-A778-4FFF-A589-F7C2AA20E9A0}"/>
                  </a:ext>
                </a:extLst>
              </p:cNvPr>
              <p:cNvSpPr>
                <a:spLocks noGrp="1" noRot="1" noChangeAspect="1" noMove="1" noResize="1" noEditPoints="1" noAdjustHandles="1" noChangeArrowheads="1" noChangeShapeType="1" noTextEdit="1"/>
              </p:cNvSpPr>
              <p:nvPr>
                <p:ph idx="1"/>
              </p:nvPr>
            </p:nvSpPr>
            <p:spPr>
              <a:blipFill>
                <a:blip r:embed="rId2"/>
                <a:stretch>
                  <a:fillRect l="-1704" t="-188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CB7D46C-D226-4A8C-B2E4-E3BE5D1C5ACF}"/>
              </a:ext>
            </a:extLst>
          </p:cNvPr>
          <p:cNvSpPr>
            <a:spLocks noGrp="1"/>
          </p:cNvSpPr>
          <p:nvPr>
            <p:ph type="sldNum" sz="quarter" idx="12"/>
          </p:nvPr>
        </p:nvSpPr>
        <p:spPr/>
        <p:txBody>
          <a:bodyPr/>
          <a:lstStyle/>
          <a:p>
            <a:fld id="{13535B06-6A47-4B57-9912-C51025E8C240}" type="slidenum">
              <a:rPr lang="zh-CN" altLang="en-US" smtClean="0"/>
              <a:pPr/>
              <a:t>3</a:t>
            </a:fld>
            <a:endParaRPr lang="zh-CN" altLang="en-US"/>
          </a:p>
        </p:txBody>
      </p:sp>
    </p:spTree>
    <p:extLst>
      <p:ext uri="{BB962C8B-B14F-4D97-AF65-F5344CB8AC3E}">
        <p14:creationId xmlns:p14="http://schemas.microsoft.com/office/powerpoint/2010/main" val="21896958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Pinhole Size</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real-world object</a:t>
            </a:r>
            <a:endParaRPr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5027864" y="3322174"/>
            <a:ext cx="0" cy="508001"/>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3933053" y="3301825"/>
            <a:ext cx="102623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pinhole diameter</a:t>
            </a:r>
          </a:p>
        </p:txBody>
      </p:sp>
      <p:sp>
        <p:nvSpPr>
          <p:cNvPr id="91" name="Put a photosensor in front of object">
            <a:extLst>
              <a:ext uri="{FF2B5EF4-FFF2-40B4-BE49-F238E27FC236}">
                <a16:creationId xmlns:a16="http://schemas.microsoft.com/office/drawing/2014/main" id="{394E1871-055E-4059-9FA8-55B6A6F6821B}"/>
              </a:ext>
            </a:extLst>
          </p:cNvPr>
          <p:cNvSpPr txBox="1"/>
          <p:nvPr/>
        </p:nvSpPr>
        <p:spPr>
          <a:xfrm>
            <a:off x="295275" y="1685874"/>
            <a:ext cx="5075488"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lang="en-US" dirty="0">
                <a:latin typeface="Times New Roman" panose="02020603050405020304" pitchFamily="18" charset="0"/>
                <a:cs typeface="Times New Roman" panose="02020603050405020304" pitchFamily="18" charset="0"/>
              </a:rPr>
              <a:t>What happens as we change the pinhole diameter?</a:t>
            </a:r>
            <a:endParaRPr dirty="0">
              <a:latin typeface="Times New Roman" panose="02020603050405020304" pitchFamily="18" charset="0"/>
              <a:cs typeface="Times New Roman" panose="02020603050405020304" pitchFamily="18" charset="0"/>
            </a:endParaRPr>
          </a:p>
        </p:txBody>
      </p:sp>
      <p:grpSp>
        <p:nvGrpSpPr>
          <p:cNvPr id="92" name="Group 91">
            <a:extLst>
              <a:ext uri="{FF2B5EF4-FFF2-40B4-BE49-F238E27FC236}">
                <a16:creationId xmlns:a16="http://schemas.microsoft.com/office/drawing/2014/main" id="{AF160BBB-8E32-4729-8F57-BFD5E7EDC809}"/>
              </a:ext>
            </a:extLst>
          </p:cNvPr>
          <p:cNvGrpSpPr/>
          <p:nvPr/>
        </p:nvGrpSpPr>
        <p:grpSpPr>
          <a:xfrm>
            <a:off x="5140258" y="2204575"/>
            <a:ext cx="68580" cy="2743200"/>
            <a:chOff x="8293100" y="2546350"/>
            <a:chExt cx="127000" cy="3429000"/>
          </a:xfrm>
          <a:solidFill>
            <a:schemeClr val="tx1"/>
          </a:solidFill>
        </p:grpSpPr>
        <p:sp>
          <p:nvSpPr>
            <p:cNvPr id="93" name="Rectangle 92">
              <a:extLst>
                <a:ext uri="{FF2B5EF4-FFF2-40B4-BE49-F238E27FC236}">
                  <a16:creationId xmlns:a16="http://schemas.microsoft.com/office/drawing/2014/main" id="{D8027CFD-1D7E-4DF6-A66F-971E882E6E2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CFFD1898-75D6-4FB1-9679-C0A8C3243B2D}"/>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685C2CB3-EC4E-47F3-9800-66508045E4B6}"/>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18082416-C73A-48E4-AC31-4D4093E9943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39F7CE1-533D-4C41-92B4-7CED395DA141}"/>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1E73079B-BB71-41AD-9FE0-121B088B47B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2" name="Group 101">
              <a:extLst>
                <a:ext uri="{FF2B5EF4-FFF2-40B4-BE49-F238E27FC236}">
                  <a16:creationId xmlns:a16="http://schemas.microsoft.com/office/drawing/2014/main" id="{CF30BEA4-53DA-4898-8D32-80A2C87107E6}"/>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4DA078CF-0D14-42C5-B775-7E4719EF9D0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7097A3E5-3A12-4130-9DB3-4E84F08A839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7D67B929-322B-45AE-BF21-37A69E7F71D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96744646-B0DD-4427-9112-D66C3E47AFB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3A6A2423-68CE-4B7F-BD3D-3F0D8538E0D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E291CFE2-2402-499C-87BF-2D0751C47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3" name="Group 102">
              <a:extLst>
                <a:ext uri="{FF2B5EF4-FFF2-40B4-BE49-F238E27FC236}">
                  <a16:creationId xmlns:a16="http://schemas.microsoft.com/office/drawing/2014/main" id="{1940914F-EAD6-465E-951B-633B6379AB3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EBAC999-BCED-485C-8A05-74CEA94FC6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4403F685-FEE7-4CCF-92F2-99BC9F72A0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694830A4-B01B-45C4-9119-D07B6BCA309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2" name="Group 111">
                <a:extLst>
                  <a:ext uri="{FF2B5EF4-FFF2-40B4-BE49-F238E27FC236}">
                    <a16:creationId xmlns:a16="http://schemas.microsoft.com/office/drawing/2014/main" id="{1D4267A8-025D-4E6C-AE92-D03458225CFC}"/>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745FE2C8-84E6-4D02-8961-43F04F2657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8900A8DE-8C77-4862-B9CD-19502A3B1A5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437EB90A-621A-4AC7-87B6-2BEFE2861C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F730B26-971C-4D6C-A410-B6485D43BD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29182C61-1EB4-45DD-8EC0-C741A1A2B90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3BD4F916-C76D-477B-A2BE-34630A059B7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4" name="Rectangle 103">
              <a:extLst>
                <a:ext uri="{FF2B5EF4-FFF2-40B4-BE49-F238E27FC236}">
                  <a16:creationId xmlns:a16="http://schemas.microsoft.com/office/drawing/2014/main" id="{1626B761-1004-462D-8D36-CEFBBE9080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AC3004C0-8FAA-4EF8-ACEF-BFABD7495C9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E27B9A68-E6F6-4AB2-A2FE-3536C46E9FF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7" name="Line">
            <a:extLst>
              <a:ext uri="{FF2B5EF4-FFF2-40B4-BE49-F238E27FC236}">
                <a16:creationId xmlns:a16="http://schemas.microsoft.com/office/drawing/2014/main" id="{4279FB5F-0C72-44C6-ADAF-103B4AB46CB2}"/>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pic>
        <p:nvPicPr>
          <p:cNvPr id="68" name="pasted-image.tif" descr="pasted-image.tif">
            <a:extLst>
              <a:ext uri="{FF2B5EF4-FFF2-40B4-BE49-F238E27FC236}">
                <a16:creationId xmlns:a16="http://schemas.microsoft.com/office/drawing/2014/main" id="{4C0DF89F-E858-4DB4-A53B-4F4A43B912A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
        <p:nvSpPr>
          <p:cNvPr id="69" name="Line">
            <a:extLst>
              <a:ext uri="{FF2B5EF4-FFF2-40B4-BE49-F238E27FC236}">
                <a16:creationId xmlns:a16="http://schemas.microsoft.com/office/drawing/2014/main" id="{60BBA245-4CA0-4088-A458-D3F13A8BB190}"/>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0" name="Line">
            <a:extLst>
              <a:ext uri="{FF2B5EF4-FFF2-40B4-BE49-F238E27FC236}">
                <a16:creationId xmlns:a16="http://schemas.microsoft.com/office/drawing/2014/main" id="{A4CCBC89-6088-41A8-8EE3-2D7D6DEE226A}"/>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71" name="Line">
            <a:extLst>
              <a:ext uri="{FF2B5EF4-FFF2-40B4-BE49-F238E27FC236}">
                <a16:creationId xmlns:a16="http://schemas.microsoft.com/office/drawing/2014/main" id="{282725E0-205A-4804-A4A7-48BAB4F43A3A}"/>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72" name="Line">
            <a:extLst>
              <a:ext uri="{FF2B5EF4-FFF2-40B4-BE49-F238E27FC236}">
                <a16:creationId xmlns:a16="http://schemas.microsoft.com/office/drawing/2014/main" id="{9E2FEC7F-9021-4895-A89C-DF490A9C3C01}"/>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D3514B1-06E1-4F0F-827D-B847E1F7FA1A}"/>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31536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21" name="Straight Arrow Connector 120">
            <a:extLst>
              <a:ext uri="{FF2B5EF4-FFF2-40B4-BE49-F238E27FC236}">
                <a16:creationId xmlns:a16="http://schemas.microsoft.com/office/drawing/2014/main" id="{060801A0-4EC1-4A61-9214-2B412485DBE3}"/>
              </a:ext>
            </a:extLst>
          </p:cNvPr>
          <p:cNvCxnSpPr>
            <a:cxnSpLocks/>
          </p:cNvCxnSpPr>
          <p:nvPr/>
        </p:nvCxnSpPr>
        <p:spPr>
          <a:xfrm flipH="1">
            <a:off x="7852679" y="2011475"/>
            <a:ext cx="130550" cy="66672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Pinhole Size</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real-world object</a:t>
            </a:r>
            <a:endParaRPr dirty="0">
              <a:latin typeface="Times New Roman" panose="02020603050405020304" pitchFamily="18" charset="0"/>
              <a:cs typeface="Times New Roman" panose="02020603050405020304" pitchFamily="18" charset="0"/>
            </a:endParaRPr>
          </a:p>
        </p:txBody>
      </p:sp>
      <p:sp>
        <p:nvSpPr>
          <p:cNvPr id="91" name="Put a photosensor in front of object">
            <a:extLst>
              <a:ext uri="{FF2B5EF4-FFF2-40B4-BE49-F238E27FC236}">
                <a16:creationId xmlns:a16="http://schemas.microsoft.com/office/drawing/2014/main" id="{394E1871-055E-4059-9FA8-55B6A6F6821B}"/>
              </a:ext>
            </a:extLst>
          </p:cNvPr>
          <p:cNvSpPr txBox="1"/>
          <p:nvPr/>
        </p:nvSpPr>
        <p:spPr>
          <a:xfrm>
            <a:off x="295275" y="1685874"/>
            <a:ext cx="5075488"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lang="en-US" dirty="0">
                <a:latin typeface="Times New Roman" panose="02020603050405020304" pitchFamily="18" charset="0"/>
                <a:cs typeface="Times New Roman" panose="02020603050405020304" pitchFamily="18" charset="0"/>
              </a:rPr>
              <a:t>What happens as we change the pinhole diameter?</a:t>
            </a:r>
            <a:endParaRPr dirty="0">
              <a:latin typeface="Times New Roman" panose="02020603050405020304" pitchFamily="18" charset="0"/>
              <a:cs typeface="Times New Roman" panose="02020603050405020304" pitchFamily="18" charset="0"/>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20" name="Put a photosensor in front of object">
            <a:extLst>
              <a:ext uri="{FF2B5EF4-FFF2-40B4-BE49-F238E27FC236}">
                <a16:creationId xmlns:a16="http://schemas.microsoft.com/office/drawing/2014/main" id="{E3049B02-22D0-4E68-AFEA-6E53DE47582A}"/>
              </a:ext>
            </a:extLst>
          </p:cNvPr>
          <p:cNvSpPr txBox="1"/>
          <p:nvPr/>
        </p:nvSpPr>
        <p:spPr>
          <a:xfrm>
            <a:off x="5592001" y="1684029"/>
            <a:ext cx="324719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object projection becomes blurrier</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80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What about Light Efficiency?</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real-world object</a:t>
            </a:r>
            <a:endParaRPr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5027864" y="3402675"/>
            <a:ext cx="0" cy="4064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3933053" y="3301825"/>
            <a:ext cx="102623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pinhole diameter</a:t>
            </a:r>
          </a:p>
        </p:txBody>
      </p:sp>
      <p:sp>
        <p:nvSpPr>
          <p:cNvPr id="91" name="Put a photosensor in front of object">
            <a:extLst>
              <a:ext uri="{FF2B5EF4-FFF2-40B4-BE49-F238E27FC236}">
                <a16:creationId xmlns:a16="http://schemas.microsoft.com/office/drawing/2014/main" id="{DCF2D3A4-44BC-416B-9623-CE48DCDFC3E8}"/>
              </a:ext>
            </a:extLst>
          </p:cNvPr>
          <p:cNvSpPr txBox="1"/>
          <p:nvPr/>
        </p:nvSpPr>
        <p:spPr>
          <a:xfrm>
            <a:off x="5208838" y="4860545"/>
            <a:ext cx="233547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Times New Roman" panose="02020603050405020304" pitchFamily="18" charset="0"/>
                <a:cs typeface="Times New Roman" panose="02020603050405020304" pitchFamily="18" charset="0"/>
              </a:rPr>
              <a:t>focal length f</a:t>
            </a:r>
            <a:endParaRPr dirty="0">
              <a:latin typeface="Times New Roman" panose="02020603050405020304" pitchFamily="18" charset="0"/>
              <a:cs typeface="Times New Roman" panose="02020603050405020304" pitchFamily="18" charset="0"/>
            </a:endParaRPr>
          </a:p>
        </p:txBody>
      </p:sp>
      <p:cxnSp>
        <p:nvCxnSpPr>
          <p:cNvPr id="92" name="Straight Arrow Connector 91">
            <a:extLst>
              <a:ext uri="{FF2B5EF4-FFF2-40B4-BE49-F238E27FC236}">
                <a16:creationId xmlns:a16="http://schemas.microsoft.com/office/drawing/2014/main" id="{5EF624F6-A478-4388-91F0-C7D5785F642B}"/>
              </a:ext>
            </a:extLst>
          </p:cNvPr>
          <p:cNvCxnSpPr>
            <a:cxnSpLocks/>
          </p:cNvCxnSpPr>
          <p:nvPr/>
        </p:nvCxnSpPr>
        <p:spPr>
          <a:xfrm>
            <a:off x="5208837" y="4728935"/>
            <a:ext cx="233548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 name="Put a photosensor in front of object">
            <a:extLst>
              <a:ext uri="{FF2B5EF4-FFF2-40B4-BE49-F238E27FC236}">
                <a16:creationId xmlns:a16="http://schemas.microsoft.com/office/drawing/2014/main" id="{7B19C2AB-0FA6-4F80-945A-DB0E77977663}"/>
              </a:ext>
            </a:extLst>
          </p:cNvPr>
          <p:cNvSpPr txBox="1"/>
          <p:nvPr/>
        </p:nvSpPr>
        <p:spPr>
          <a:xfrm>
            <a:off x="99344" y="5293996"/>
            <a:ext cx="5314950"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marL="257175" indent="-257175">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is the effect of doubling the pinhole diameter? </a:t>
            </a:r>
          </a:p>
          <a:p>
            <a:pPr marL="257175" indent="-257175">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is the effect of doubling the focal length?</a:t>
            </a:r>
            <a:endParaRPr dirty="0">
              <a:latin typeface="Times New Roman" panose="02020603050405020304" pitchFamily="18" charset="0"/>
              <a:cs typeface="Times New Roman" panose="02020603050405020304" pitchFamily="18" charset="0"/>
            </a:endParaRPr>
          </a:p>
        </p:txBody>
      </p:sp>
      <p:sp>
        <p:nvSpPr>
          <p:cNvPr id="94" name="Put a photosensor in front of object">
            <a:extLst>
              <a:ext uri="{FF2B5EF4-FFF2-40B4-BE49-F238E27FC236}">
                <a16:creationId xmlns:a16="http://schemas.microsoft.com/office/drawing/2014/main" id="{23D1F2A5-2014-4E80-9726-C0EB6CAE4259}"/>
              </a:ext>
            </a:extLst>
          </p:cNvPr>
          <p:cNvSpPr txBox="1"/>
          <p:nvPr/>
        </p:nvSpPr>
        <p:spPr>
          <a:xfrm>
            <a:off x="5549042" y="5307615"/>
            <a:ext cx="1151665"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lang="en-US" dirty="0">
                <a:latin typeface="Times New Roman" panose="02020603050405020304" pitchFamily="18" charset="0"/>
                <a:cs typeface="Times New Roman" panose="02020603050405020304" pitchFamily="18" charset="0"/>
              </a:rPr>
              <a:t>→ 4x light</a:t>
            </a:r>
          </a:p>
          <a:p>
            <a:r>
              <a:rPr lang="en-US" dirty="0">
                <a:latin typeface="Times New Roman" panose="02020603050405020304" pitchFamily="18" charset="0"/>
                <a:cs typeface="Times New Roman" panose="02020603050405020304" pitchFamily="18" charset="0"/>
              </a:rPr>
              <a:t>→ ¼x light</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66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The Physical Pinhole Camera</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real-world object</a:t>
            </a:r>
            <a:endParaRPr dirty="0">
              <a:solidFill>
                <a:prstClr val="black"/>
              </a:solidFill>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104" name="Line">
            <a:extLst>
              <a:ext uri="{FF2B5EF4-FFF2-40B4-BE49-F238E27FC236}">
                <a16:creationId xmlns:a16="http://schemas.microsoft.com/office/drawing/2014/main" id="{7FFA969E-967C-4CDF-988B-D9CA29946DDB}"/>
              </a:ext>
            </a:extLst>
          </p:cNvPr>
          <p:cNvSpPr/>
          <p:nvPr/>
        </p:nvSpPr>
        <p:spPr>
          <a:xfrm>
            <a:off x="2886076" y="2264116"/>
            <a:ext cx="3484787" cy="19828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05" name="Line">
            <a:extLst>
              <a:ext uri="{FF2B5EF4-FFF2-40B4-BE49-F238E27FC236}">
                <a16:creationId xmlns:a16="http://schemas.microsoft.com/office/drawing/2014/main" id="{41F7EF4C-7DFA-465F-99D0-3E28A4B69460}"/>
              </a:ext>
            </a:extLst>
          </p:cNvPr>
          <p:cNvSpPr/>
          <p:nvPr/>
        </p:nvSpPr>
        <p:spPr>
          <a:xfrm flipV="1">
            <a:off x="2817496" y="2885948"/>
            <a:ext cx="3553367" cy="206699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cxnSp>
        <p:nvCxnSpPr>
          <p:cNvPr id="136" name="Straight Arrow Connector 135">
            <a:extLst>
              <a:ext uri="{FF2B5EF4-FFF2-40B4-BE49-F238E27FC236}">
                <a16:creationId xmlns:a16="http://schemas.microsoft.com/office/drawing/2014/main" id="{13EC8DBF-29BD-4F8D-B8FD-7AB05071B6C6}"/>
              </a:ext>
            </a:extLst>
          </p:cNvPr>
          <p:cNvCxnSpPr>
            <a:cxnSpLocks/>
            <a:stCxn id="137" idx="0"/>
          </p:cNvCxnSpPr>
          <p:nvPr/>
        </p:nvCxnSpPr>
        <p:spPr>
          <a:xfrm flipV="1">
            <a:off x="4328446" y="3779376"/>
            <a:ext cx="698111" cy="111759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7" name="Put a photosensor in front of object">
            <a:extLst>
              <a:ext uri="{FF2B5EF4-FFF2-40B4-BE49-F238E27FC236}">
                <a16:creationId xmlns:a16="http://schemas.microsoft.com/office/drawing/2014/main" id="{2EB65908-AB4A-4CA9-A8DB-240AA49C120D}"/>
              </a:ext>
            </a:extLst>
          </p:cNvPr>
          <p:cNvSpPr txBox="1"/>
          <p:nvPr/>
        </p:nvSpPr>
        <p:spPr>
          <a:xfrm>
            <a:off x="3770168" y="4896975"/>
            <a:ext cx="1116556"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camera center</a:t>
            </a:r>
            <a:endParaRPr dirty="0">
              <a:solidFill>
                <a:prstClr val="black"/>
              </a:solidFill>
              <a:latin typeface="Times New Roman" panose="02020603050405020304" pitchFamily="18" charset="0"/>
              <a:cs typeface="Times New Roman" panose="02020603050405020304" pitchFamily="18" charset="0"/>
            </a:endParaRPr>
          </a:p>
        </p:txBody>
      </p:sp>
      <p:sp>
        <p:nvSpPr>
          <p:cNvPr id="138" name="Put a photosensor in front of object">
            <a:extLst>
              <a:ext uri="{FF2B5EF4-FFF2-40B4-BE49-F238E27FC236}">
                <a16:creationId xmlns:a16="http://schemas.microsoft.com/office/drawing/2014/main" id="{E462618E-785C-4BAD-ABBD-CF7AD8530034}"/>
              </a:ext>
            </a:extLst>
          </p:cNvPr>
          <p:cNvSpPr txBox="1"/>
          <p:nvPr/>
        </p:nvSpPr>
        <p:spPr>
          <a:xfrm>
            <a:off x="5426890" y="1804989"/>
            <a:ext cx="1956525"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image plane</a:t>
            </a:r>
            <a:endParaRPr dirty="0">
              <a:solidFill>
                <a:prstClr val="black"/>
              </a:solidFill>
              <a:latin typeface="Times New Roman" panose="02020603050405020304" pitchFamily="18" charset="0"/>
              <a:cs typeface="Times New Roman" panose="02020603050405020304" pitchFamily="18" charset="0"/>
            </a:endParaRPr>
          </a:p>
        </p:txBody>
      </p:sp>
      <p:sp>
        <p:nvSpPr>
          <p:cNvPr id="139" name="Put a photosensor in front of object">
            <a:extLst>
              <a:ext uri="{FF2B5EF4-FFF2-40B4-BE49-F238E27FC236}">
                <a16:creationId xmlns:a16="http://schemas.microsoft.com/office/drawing/2014/main" id="{FB2E6A3A-F7ED-4D5A-A6B5-5B473ED66829}"/>
              </a:ext>
            </a:extLst>
          </p:cNvPr>
          <p:cNvSpPr txBox="1"/>
          <p:nvPr/>
        </p:nvSpPr>
        <p:spPr>
          <a:xfrm>
            <a:off x="4969351" y="5266945"/>
            <a:ext cx="1669574"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focal length f =1</a:t>
            </a:r>
            <a:endParaRPr dirty="0">
              <a:solidFill>
                <a:prstClr val="black"/>
              </a:solidFill>
              <a:latin typeface="Times New Roman" panose="02020603050405020304" pitchFamily="18" charset="0"/>
              <a:cs typeface="Times New Roman" panose="02020603050405020304" pitchFamily="18" charset="0"/>
            </a:endParaRPr>
          </a:p>
        </p:txBody>
      </p:sp>
      <p:cxnSp>
        <p:nvCxnSpPr>
          <p:cNvPr id="140" name="Straight Arrow Connector 139">
            <a:extLst>
              <a:ext uri="{FF2B5EF4-FFF2-40B4-BE49-F238E27FC236}">
                <a16:creationId xmlns:a16="http://schemas.microsoft.com/office/drawing/2014/main" id="{2912EE60-04D0-4482-ACBF-FA0458AFBAB5}"/>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778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latin typeface="Times New Roman" panose="02020603050405020304" pitchFamily="18" charset="0"/>
                <a:cs typeface="Times New Roman" panose="02020603050405020304" pitchFamily="18" charset="0"/>
              </a:rPr>
              <a:t>The Mathematical Pinhole Camera</a:t>
            </a:r>
            <a:endParaRPr dirty="0">
              <a:latin typeface="Times New Roman" panose="02020603050405020304" pitchFamily="18" charset="0"/>
              <a:cs typeface="Times New Roman" panose="02020603050405020304" pitchFamily="18" charset="0"/>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real-world object</a:t>
            </a:r>
            <a:endParaRPr dirty="0">
              <a:solidFill>
                <a:prstClr val="black"/>
              </a:solidFill>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alpha val="20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104" name="Line">
            <a:extLst>
              <a:ext uri="{FF2B5EF4-FFF2-40B4-BE49-F238E27FC236}">
                <a16:creationId xmlns:a16="http://schemas.microsoft.com/office/drawing/2014/main" id="{7FFA969E-967C-4CDF-988B-D9CA29946DDB}"/>
              </a:ext>
            </a:extLst>
          </p:cNvPr>
          <p:cNvSpPr/>
          <p:nvPr/>
        </p:nvSpPr>
        <p:spPr>
          <a:xfrm>
            <a:off x="2886076" y="2264116"/>
            <a:ext cx="3484787" cy="19828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05" name="Line">
            <a:extLst>
              <a:ext uri="{FF2B5EF4-FFF2-40B4-BE49-F238E27FC236}">
                <a16:creationId xmlns:a16="http://schemas.microsoft.com/office/drawing/2014/main" id="{41F7EF4C-7DFA-465F-99D0-3E28A4B69460}"/>
              </a:ext>
            </a:extLst>
          </p:cNvPr>
          <p:cNvSpPr/>
          <p:nvPr/>
        </p:nvSpPr>
        <p:spPr>
          <a:xfrm flipV="1">
            <a:off x="2817496" y="2885948"/>
            <a:ext cx="3553367" cy="206699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lum bright="70000" contrast="-70000"/>
          </a:blip>
          <a:stretch>
            <a:fillRect/>
          </a:stretch>
        </p:blipFill>
        <p:spPr>
          <a:xfrm flipH="1" flipV="1">
            <a:off x="5807235" y="2876952"/>
            <a:ext cx="1195835" cy="1371600"/>
          </a:xfrm>
          <a:prstGeom prst="rect">
            <a:avLst/>
          </a:prstGeom>
          <a:ln w="12700">
            <a:miter lim="400000"/>
          </a:ln>
        </p:spPr>
      </p:pic>
      <p:sp>
        <p:nvSpPr>
          <p:cNvPr id="138" name="Put a photosensor in front of object">
            <a:extLst>
              <a:ext uri="{FF2B5EF4-FFF2-40B4-BE49-F238E27FC236}">
                <a16:creationId xmlns:a16="http://schemas.microsoft.com/office/drawing/2014/main" id="{E462618E-785C-4BAD-ABBD-CF7AD8530034}"/>
              </a:ext>
            </a:extLst>
          </p:cNvPr>
          <p:cNvSpPr txBox="1"/>
          <p:nvPr/>
        </p:nvSpPr>
        <p:spPr>
          <a:xfrm>
            <a:off x="3121837" y="1776360"/>
            <a:ext cx="1956525"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image plane</a:t>
            </a:r>
            <a:endParaRPr dirty="0">
              <a:solidFill>
                <a:prstClr val="black"/>
              </a:solidFill>
              <a:latin typeface="Times New Roman" panose="02020603050405020304" pitchFamily="18" charset="0"/>
              <a:cs typeface="Times New Roman" panose="02020603050405020304" pitchFamily="18" charset="0"/>
            </a:endParaRPr>
          </a:p>
        </p:txBody>
      </p:sp>
      <p:grpSp>
        <p:nvGrpSpPr>
          <p:cNvPr id="91" name="Group 90">
            <a:extLst>
              <a:ext uri="{FF2B5EF4-FFF2-40B4-BE49-F238E27FC236}">
                <a16:creationId xmlns:a16="http://schemas.microsoft.com/office/drawing/2014/main" id="{7EDE8BD6-FC99-4674-BCCB-F8F514C55516}"/>
              </a:ext>
            </a:extLst>
          </p:cNvPr>
          <p:cNvGrpSpPr/>
          <p:nvPr/>
        </p:nvGrpSpPr>
        <p:grpSpPr>
          <a:xfrm>
            <a:off x="4065809" y="2209739"/>
            <a:ext cx="68580" cy="2743200"/>
            <a:chOff x="8293100" y="2546350"/>
            <a:chExt cx="127000" cy="3429000"/>
          </a:xfrm>
          <a:solidFill>
            <a:schemeClr val="bg1">
              <a:lumMod val="65000"/>
            </a:schemeClr>
          </a:solidFill>
        </p:grpSpPr>
        <p:sp>
          <p:nvSpPr>
            <p:cNvPr id="92" name="Rectangle 91">
              <a:extLst>
                <a:ext uri="{FF2B5EF4-FFF2-40B4-BE49-F238E27FC236}">
                  <a16:creationId xmlns:a16="http://schemas.microsoft.com/office/drawing/2014/main" id="{FE2B2DE4-775E-4B1D-9280-B20B1BB0ACE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14AA44B6-BAA6-4833-B71A-40B969212F9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A96B77D9-B3E8-4FF4-A3DD-6E51CE065A5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EA3259AF-5AFD-4D10-B270-FD18AA50803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40539D34-4C9C-4ADC-A53A-D910551BAE8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7" name="Rectangle 96">
              <a:extLst>
                <a:ext uri="{FF2B5EF4-FFF2-40B4-BE49-F238E27FC236}">
                  <a16:creationId xmlns:a16="http://schemas.microsoft.com/office/drawing/2014/main" id="{D06FD3A2-9955-4E70-AA48-864521FD418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8" name="Group 97">
              <a:extLst>
                <a:ext uri="{FF2B5EF4-FFF2-40B4-BE49-F238E27FC236}">
                  <a16:creationId xmlns:a16="http://schemas.microsoft.com/office/drawing/2014/main" id="{46164E4A-F257-4DAE-A97D-FD2FE2D276F6}"/>
                </a:ext>
              </a:extLst>
            </p:cNvPr>
            <p:cNvGrpSpPr/>
            <p:nvPr/>
          </p:nvGrpSpPr>
          <p:grpSpPr>
            <a:xfrm>
              <a:off x="8293100" y="3308350"/>
              <a:ext cx="127000" cy="762000"/>
              <a:chOff x="8445500" y="2698750"/>
              <a:chExt cx="127000" cy="762000"/>
            </a:xfrm>
            <a:grpFill/>
          </p:grpSpPr>
          <p:sp>
            <p:nvSpPr>
              <p:cNvPr id="153" name="Rectangle 152">
                <a:extLst>
                  <a:ext uri="{FF2B5EF4-FFF2-40B4-BE49-F238E27FC236}">
                    <a16:creationId xmlns:a16="http://schemas.microsoft.com/office/drawing/2014/main" id="{9E7C4DCF-F5CC-4B45-85D0-81063724915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4" name="Rectangle 153">
                <a:extLst>
                  <a:ext uri="{FF2B5EF4-FFF2-40B4-BE49-F238E27FC236}">
                    <a16:creationId xmlns:a16="http://schemas.microsoft.com/office/drawing/2014/main" id="{574DABF4-86CB-40EA-B2C9-6F0247A60C7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5" name="Rectangle 154">
                <a:extLst>
                  <a:ext uri="{FF2B5EF4-FFF2-40B4-BE49-F238E27FC236}">
                    <a16:creationId xmlns:a16="http://schemas.microsoft.com/office/drawing/2014/main" id="{63308DFC-138F-4B07-95C5-7C51EA1FF7A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6" name="Rectangle 155">
                <a:extLst>
                  <a:ext uri="{FF2B5EF4-FFF2-40B4-BE49-F238E27FC236}">
                    <a16:creationId xmlns:a16="http://schemas.microsoft.com/office/drawing/2014/main" id="{BCC5B7AA-6BAE-49AE-B23B-217DB577E9C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7" name="Rectangle 156">
                <a:extLst>
                  <a:ext uri="{FF2B5EF4-FFF2-40B4-BE49-F238E27FC236}">
                    <a16:creationId xmlns:a16="http://schemas.microsoft.com/office/drawing/2014/main" id="{38A7628E-9FBB-49FA-9811-9963D042D6F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8" name="Rectangle 157">
                <a:extLst>
                  <a:ext uri="{FF2B5EF4-FFF2-40B4-BE49-F238E27FC236}">
                    <a16:creationId xmlns:a16="http://schemas.microsoft.com/office/drawing/2014/main" id="{4DE9D07B-741F-40BA-A653-D5A0B85DB03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9" name="Group 98">
              <a:extLst>
                <a:ext uri="{FF2B5EF4-FFF2-40B4-BE49-F238E27FC236}">
                  <a16:creationId xmlns:a16="http://schemas.microsoft.com/office/drawing/2014/main" id="{7940BF73-8601-45BF-BCBA-53E1C083B784}"/>
                </a:ext>
              </a:extLst>
            </p:cNvPr>
            <p:cNvGrpSpPr/>
            <p:nvPr/>
          </p:nvGrpSpPr>
          <p:grpSpPr>
            <a:xfrm>
              <a:off x="8293100" y="4070350"/>
              <a:ext cx="127000" cy="1524000"/>
              <a:chOff x="8445500" y="2698750"/>
              <a:chExt cx="127000" cy="1524000"/>
            </a:xfrm>
            <a:grpFill/>
          </p:grpSpPr>
          <p:sp>
            <p:nvSpPr>
              <p:cNvPr id="140" name="Rectangle 139">
                <a:extLst>
                  <a:ext uri="{FF2B5EF4-FFF2-40B4-BE49-F238E27FC236}">
                    <a16:creationId xmlns:a16="http://schemas.microsoft.com/office/drawing/2014/main" id="{20A4FD41-72CC-49B8-9CE6-5561FC2A7E2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1" name="Rectangle 140">
                <a:extLst>
                  <a:ext uri="{FF2B5EF4-FFF2-40B4-BE49-F238E27FC236}">
                    <a16:creationId xmlns:a16="http://schemas.microsoft.com/office/drawing/2014/main" id="{BC40E034-8BB4-4064-8B06-17EF5C67905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2" name="Rectangle 141">
                <a:extLst>
                  <a:ext uri="{FF2B5EF4-FFF2-40B4-BE49-F238E27FC236}">
                    <a16:creationId xmlns:a16="http://schemas.microsoft.com/office/drawing/2014/main" id="{374216F7-2B79-4F65-B8DF-8646B2DA531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3" name="Rectangle 142">
                <a:extLst>
                  <a:ext uri="{FF2B5EF4-FFF2-40B4-BE49-F238E27FC236}">
                    <a16:creationId xmlns:a16="http://schemas.microsoft.com/office/drawing/2014/main" id="{C99BCE14-0F73-499A-BAB5-4917E57A53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4" name="Rectangle 143">
                <a:extLst>
                  <a:ext uri="{FF2B5EF4-FFF2-40B4-BE49-F238E27FC236}">
                    <a16:creationId xmlns:a16="http://schemas.microsoft.com/office/drawing/2014/main" id="{B5F378B9-AE35-44A5-8DEA-6DF50F6B8D1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5" name="Rectangle 144">
                <a:extLst>
                  <a:ext uri="{FF2B5EF4-FFF2-40B4-BE49-F238E27FC236}">
                    <a16:creationId xmlns:a16="http://schemas.microsoft.com/office/drawing/2014/main" id="{F854DCD0-6E66-4200-8643-4BB786B63CD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46" name="Group 145">
                <a:extLst>
                  <a:ext uri="{FF2B5EF4-FFF2-40B4-BE49-F238E27FC236}">
                    <a16:creationId xmlns:a16="http://schemas.microsoft.com/office/drawing/2014/main" id="{FBA4ADAA-4C42-42C9-AF7E-A09B79BF7A29}"/>
                  </a:ext>
                </a:extLst>
              </p:cNvPr>
              <p:cNvGrpSpPr/>
              <p:nvPr/>
            </p:nvGrpSpPr>
            <p:grpSpPr>
              <a:xfrm>
                <a:off x="8445500" y="3460750"/>
                <a:ext cx="127000" cy="762000"/>
                <a:chOff x="8445500" y="2698750"/>
                <a:chExt cx="127000" cy="762000"/>
              </a:xfrm>
              <a:grpFill/>
            </p:grpSpPr>
            <p:sp>
              <p:nvSpPr>
                <p:cNvPr id="147" name="Rectangle 146">
                  <a:extLst>
                    <a:ext uri="{FF2B5EF4-FFF2-40B4-BE49-F238E27FC236}">
                      <a16:creationId xmlns:a16="http://schemas.microsoft.com/office/drawing/2014/main" id="{A3927889-5764-47F4-A54D-F79DAE13AD8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8" name="Rectangle 147">
                  <a:extLst>
                    <a:ext uri="{FF2B5EF4-FFF2-40B4-BE49-F238E27FC236}">
                      <a16:creationId xmlns:a16="http://schemas.microsoft.com/office/drawing/2014/main" id="{64764455-8847-4391-B181-6054704B158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9" name="Rectangle 148">
                  <a:extLst>
                    <a:ext uri="{FF2B5EF4-FFF2-40B4-BE49-F238E27FC236}">
                      <a16:creationId xmlns:a16="http://schemas.microsoft.com/office/drawing/2014/main" id="{468905F2-71C4-411B-924A-B1BD9CDD636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0" name="Rectangle 149">
                  <a:extLst>
                    <a:ext uri="{FF2B5EF4-FFF2-40B4-BE49-F238E27FC236}">
                      <a16:creationId xmlns:a16="http://schemas.microsoft.com/office/drawing/2014/main" id="{48A93C53-EB6D-4A72-9FF2-95967679C09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1" name="Rectangle 150">
                  <a:extLst>
                    <a:ext uri="{FF2B5EF4-FFF2-40B4-BE49-F238E27FC236}">
                      <a16:creationId xmlns:a16="http://schemas.microsoft.com/office/drawing/2014/main" id="{582F48D3-7B9A-4546-81B1-EA9ADB8C82A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2" name="Rectangle 151">
                  <a:extLst>
                    <a:ext uri="{FF2B5EF4-FFF2-40B4-BE49-F238E27FC236}">
                      <a16:creationId xmlns:a16="http://schemas.microsoft.com/office/drawing/2014/main" id="{1AF25600-5AE8-488E-BCCB-04A431410A9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4B8ECA10-F6E7-4AA3-A233-37025CBA6336}"/>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5" name="Rectangle 134">
              <a:extLst>
                <a:ext uri="{FF2B5EF4-FFF2-40B4-BE49-F238E27FC236}">
                  <a16:creationId xmlns:a16="http://schemas.microsoft.com/office/drawing/2014/main" id="{2237E534-CBA0-4792-9E14-F27FCA6D3D1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9" name="Rectangle 138">
              <a:extLst>
                <a:ext uri="{FF2B5EF4-FFF2-40B4-BE49-F238E27FC236}">
                  <a16:creationId xmlns:a16="http://schemas.microsoft.com/office/drawing/2014/main" id="{675A9DE8-4624-4948-9AC5-58BEBCC41BF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159" name="Put a photosensor in front of object">
            <a:extLst>
              <a:ext uri="{FF2B5EF4-FFF2-40B4-BE49-F238E27FC236}">
                <a16:creationId xmlns:a16="http://schemas.microsoft.com/office/drawing/2014/main" id="{BF54CA62-2CEF-4043-BA64-8E3AF17CACA9}"/>
              </a:ext>
            </a:extLst>
          </p:cNvPr>
          <p:cNvSpPr txBox="1"/>
          <p:nvPr/>
        </p:nvSpPr>
        <p:spPr>
          <a:xfrm>
            <a:off x="3836827" y="5261149"/>
            <a:ext cx="1669574"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focal length f = 1</a:t>
            </a:r>
            <a:endParaRPr dirty="0">
              <a:solidFill>
                <a:prstClr val="black"/>
              </a:solidFill>
              <a:latin typeface="Times New Roman" panose="02020603050405020304" pitchFamily="18" charset="0"/>
              <a:cs typeface="Times New Roman" panose="02020603050405020304" pitchFamily="18" charset="0"/>
            </a:endParaRPr>
          </a:p>
        </p:txBody>
      </p:sp>
      <p:cxnSp>
        <p:nvCxnSpPr>
          <p:cNvPr id="161" name="Straight Arrow Connector 160">
            <a:extLst>
              <a:ext uri="{FF2B5EF4-FFF2-40B4-BE49-F238E27FC236}">
                <a16:creationId xmlns:a16="http://schemas.microsoft.com/office/drawing/2014/main" id="{186FCB59-7E79-486A-A8FB-4CC35815D74D}"/>
              </a:ext>
            </a:extLst>
          </p:cNvPr>
          <p:cNvCxnSpPr>
            <a:cxnSpLocks/>
          </p:cNvCxnSpPr>
          <p:nvPr/>
        </p:nvCxnSpPr>
        <p:spPr>
          <a:xfrm>
            <a:off x="4134389" y="5135336"/>
            <a:ext cx="1074449"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62" name="pasted-image.tif" descr="pasted-image.tif">
            <a:extLst>
              <a:ext uri="{FF2B5EF4-FFF2-40B4-BE49-F238E27FC236}">
                <a16:creationId xmlns:a16="http://schemas.microsoft.com/office/drawing/2014/main" id="{E5398036-EE70-43DA-B8C5-71900906ED7C}"/>
              </a:ext>
            </a:extLst>
          </p:cNvPr>
          <p:cNvPicPr>
            <a:picLocks noChangeAspect="1"/>
          </p:cNvPicPr>
          <p:nvPr/>
        </p:nvPicPr>
        <p:blipFill>
          <a:blip r:embed="rId2"/>
          <a:stretch>
            <a:fillRect/>
          </a:stretch>
        </p:blipFill>
        <p:spPr>
          <a:xfrm rot="10800000" flipH="1" flipV="1">
            <a:off x="3516469" y="2890943"/>
            <a:ext cx="1195835" cy="1371600"/>
          </a:xfrm>
          <a:prstGeom prst="rect">
            <a:avLst/>
          </a:prstGeom>
          <a:ln w="12700">
            <a:miter lim="400000"/>
          </a:ln>
        </p:spPr>
      </p:pic>
      <p:cxnSp>
        <p:nvCxnSpPr>
          <p:cNvPr id="163" name="Straight Arrow Connector 162">
            <a:extLst>
              <a:ext uri="{FF2B5EF4-FFF2-40B4-BE49-F238E27FC236}">
                <a16:creationId xmlns:a16="http://schemas.microsoft.com/office/drawing/2014/main" id="{99BD1BE9-500F-420E-B275-17A4125180F4}"/>
              </a:ext>
            </a:extLst>
          </p:cNvPr>
          <p:cNvCxnSpPr>
            <a:cxnSpLocks/>
            <a:stCxn id="164" idx="0"/>
          </p:cNvCxnSpPr>
          <p:nvPr/>
        </p:nvCxnSpPr>
        <p:spPr>
          <a:xfrm flipH="1" flipV="1">
            <a:off x="5276656" y="3688141"/>
            <a:ext cx="828142" cy="130362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Put a photosensor in front of object">
            <a:extLst>
              <a:ext uri="{FF2B5EF4-FFF2-40B4-BE49-F238E27FC236}">
                <a16:creationId xmlns:a16="http://schemas.microsoft.com/office/drawing/2014/main" id="{FBE29BA9-D3DC-4D0E-9F41-3256654E2976}"/>
              </a:ext>
            </a:extLst>
          </p:cNvPr>
          <p:cNvSpPr txBox="1"/>
          <p:nvPr/>
        </p:nvSpPr>
        <p:spPr>
          <a:xfrm>
            <a:off x="5546520" y="4991763"/>
            <a:ext cx="1116556"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Times New Roman" panose="02020603050405020304" pitchFamily="18" charset="0"/>
                <a:cs typeface="Times New Roman" panose="02020603050405020304" pitchFamily="18" charset="0"/>
              </a:rPr>
              <a:t>camera center</a:t>
            </a:r>
            <a:endParaRPr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97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凸透镜成像</a:t>
            </a:r>
            <a:endParaRPr lang="zh-CN" altLang="en-US" dirty="0"/>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457200" y="4293096"/>
                <a:ext cx="8229600" cy="1833067"/>
              </a:xfrm>
            </p:spPr>
            <p:txBody>
              <a:bodyPr/>
              <a:lstStyle/>
              <a:p>
                <a:r>
                  <a:rPr lang="zh-CN" altLang="en-US" dirty="0" smtClean="0">
                    <a:latin typeface="楷体" panose="02010609060101010101" pitchFamily="49" charset="-122"/>
                    <a:ea typeface="楷体" panose="02010609060101010101" pitchFamily="49" charset="-122"/>
                  </a:rPr>
                  <a:t>阿贝尔成像公式：</a:t>
                </a:r>
                <a:endParaRPr lang="en-US" altLang="zh-CN" dirty="0" smtClean="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𝑢</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num>
                        <m:den>
                          <m:r>
                            <a:rPr lang="en-US" altLang="zh-CN" b="0" i="1" smtClean="0">
                              <a:latin typeface="Cambria Math" panose="02040503050406030204" pitchFamily="18" charset="0"/>
                            </a:rPr>
                            <m:t>𝑣</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den>
                      </m:f>
                    </m:oMath>
                  </m:oMathPara>
                </a14:m>
                <a:endParaRPr lang="zh-CN" altLang="en-US" dirty="0"/>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457200" y="4293096"/>
                <a:ext cx="8229600" cy="1833067"/>
              </a:xfrm>
              <a:blipFill>
                <a:blip r:embed="rId2"/>
                <a:stretch>
                  <a:fillRect l="-1704" t="-4319"/>
                </a:stretch>
              </a:blipFill>
            </p:spPr>
            <p:txBody>
              <a:bodyPr/>
              <a:lstStyle/>
              <a:p>
                <a:r>
                  <a:rPr lang="zh-CN" altLang="en-US">
                    <a:noFill/>
                  </a:rPr>
                  <a:t> </a:t>
                </a:r>
              </a:p>
            </p:txBody>
          </p:sp>
        </mc:Fallback>
      </mc:AlternateContent>
      <p:sp>
        <p:nvSpPr>
          <p:cNvPr id="4" name="灯片编号占位符 3"/>
          <p:cNvSpPr>
            <a:spLocks noGrp="1"/>
          </p:cNvSpPr>
          <p:nvPr>
            <p:ph type="sldNum" sz="quarter" idx="2"/>
          </p:nvPr>
        </p:nvSpPr>
        <p:spPr/>
        <p:txBody>
          <a:bodyPr/>
          <a:lstStyle/>
          <a:p>
            <a:fld id="{86CB4B4D-7CA3-9044-876B-883B54F8677D}" type="slidenum">
              <a:rPr lang="en-US" altLang="zh-CN" smtClean="0"/>
              <a:t>35</a:t>
            </a:fld>
            <a:endParaRPr lang="zh-CN" altLang="en-US"/>
          </a:p>
        </p:txBody>
      </p:sp>
      <p:sp>
        <p:nvSpPr>
          <p:cNvPr id="5" name="弧形 4"/>
          <p:cNvSpPr/>
          <p:nvPr/>
        </p:nvSpPr>
        <p:spPr>
          <a:xfrm>
            <a:off x="2339752" y="1559223"/>
            <a:ext cx="2592288" cy="2592288"/>
          </a:xfrm>
          <a:prstGeom prst="arc">
            <a:avLst>
              <a:gd name="adj1" fmla="val 19143443"/>
              <a:gd name="adj2" fmla="val 2451437"/>
            </a:avLst>
          </a:prstGeom>
          <a:ln>
            <a:solidFill>
              <a:srgbClr val="007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p:nvPr/>
        </p:nvSpPr>
        <p:spPr>
          <a:xfrm>
            <a:off x="4283968" y="1556792"/>
            <a:ext cx="2592288" cy="2592288"/>
          </a:xfrm>
          <a:prstGeom prst="arc">
            <a:avLst>
              <a:gd name="adj1" fmla="val 8327960"/>
              <a:gd name="adj2" fmla="val 13276603"/>
            </a:avLst>
          </a:prstGeom>
          <a:ln>
            <a:solidFill>
              <a:srgbClr val="007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连接符 7"/>
          <p:cNvCxnSpPr/>
          <p:nvPr/>
        </p:nvCxnSpPr>
        <p:spPr>
          <a:xfrm flipV="1">
            <a:off x="3635896" y="2274441"/>
            <a:ext cx="1152128" cy="578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55976" y="2420888"/>
            <a:ext cx="1224136" cy="432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663788" y="2852936"/>
            <a:ext cx="3816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572000" y="2852936"/>
            <a:ext cx="0" cy="172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663788" y="2852936"/>
            <a:ext cx="0" cy="172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63788" y="2939405"/>
            <a:ext cx="1908212"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480212" y="2839775"/>
            <a:ext cx="0" cy="172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413629" y="2764264"/>
            <a:ext cx="364202"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u</a:t>
            </a:r>
            <a:endParaRPr lang="zh-CN" altLang="en-US" sz="2800" i="1" dirty="0">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4572000" y="3012713"/>
            <a:ext cx="1908212"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407605" y="2839775"/>
            <a:ext cx="343364"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v</a:t>
            </a:r>
            <a:endParaRPr lang="zh-CN" altLang="en-US" sz="2800" i="1" dirty="0">
              <a:latin typeface="Times New Roman" panose="02020603050405020304" pitchFamily="18" charset="0"/>
              <a:cs typeface="Times New Roman" panose="02020603050405020304" pitchFamily="18" charset="0"/>
            </a:endParaRPr>
          </a:p>
        </p:txBody>
      </p:sp>
      <p:cxnSp>
        <p:nvCxnSpPr>
          <p:cNvPr id="33" name="直接箭头连接符 32"/>
          <p:cNvCxnSpPr/>
          <p:nvPr/>
        </p:nvCxnSpPr>
        <p:spPr>
          <a:xfrm flipV="1">
            <a:off x="2663788" y="2146017"/>
            <a:ext cx="0" cy="706919"/>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480212" y="2839775"/>
            <a:ext cx="0" cy="706919"/>
          </a:xfrm>
          <a:prstGeom prst="straightConnector1">
            <a:avLst/>
          </a:prstGeom>
          <a:ln w="38100">
            <a:solidFill>
              <a:srgbClr val="FF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401175" y="2945869"/>
            <a:ext cx="364202"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n</a:t>
            </a:r>
            <a:endParaRPr lang="zh-CN" altLang="en-US" sz="2800" i="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3271694" y="2040468"/>
            <a:ext cx="48442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n</a:t>
            </a:r>
            <a:r>
              <a:rPr lang="en-US" altLang="zh-CN" sz="2800" baseline="-25000" dirty="0" smtClean="0">
                <a:latin typeface="Times New Roman" panose="02020603050405020304" pitchFamily="18" charset="0"/>
                <a:cs typeface="Times New Roman" panose="02020603050405020304" pitchFamily="18" charset="0"/>
              </a:rPr>
              <a:t>1</a:t>
            </a:r>
            <a:endParaRPr lang="zh-CN" altLang="en-US" sz="2800" baseline="-250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5520831" y="2021523"/>
            <a:ext cx="48442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n</a:t>
            </a:r>
            <a:r>
              <a:rPr lang="en-US" altLang="zh-CN" sz="2800" baseline="-25000" dirty="0" smtClean="0">
                <a:latin typeface="Times New Roman" panose="02020603050405020304" pitchFamily="18" charset="0"/>
                <a:cs typeface="Times New Roman" panose="02020603050405020304" pitchFamily="18" charset="0"/>
              </a:rPr>
              <a:t>2</a:t>
            </a:r>
            <a:endParaRPr lang="zh-CN" altLang="en-US" sz="28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405039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凹面镜成像</a:t>
            </a:r>
            <a:endParaRPr lang="zh-CN" altLang="en-US" dirty="0"/>
          </a:p>
        </p:txBody>
      </p:sp>
      <mc:AlternateContent xmlns:mc="http://schemas.openxmlformats.org/markup-compatibility/2006">
        <mc:Choice xmlns:a14="http://schemas.microsoft.com/office/drawing/2010/main" Requires="a14">
          <p:sp>
            <p:nvSpPr>
              <p:cNvPr id="3" name="文本占位符 2"/>
              <p:cNvSpPr>
                <a:spLocks noGrp="1"/>
              </p:cNvSpPr>
              <p:nvPr>
                <p:ph type="body" idx="1"/>
              </p:nvPr>
            </p:nvSpPr>
            <p:spPr>
              <a:xfrm>
                <a:off x="457200" y="4581128"/>
                <a:ext cx="8229600" cy="1545035"/>
              </a:xfrm>
            </p:spPr>
            <p:txBody>
              <a:bodyPr/>
              <a:lstStyle/>
              <a:p>
                <a:r>
                  <a:rPr lang="zh-CN" altLang="en-US" dirty="0" smtClean="0">
                    <a:latin typeface="楷体" panose="02010609060101010101" pitchFamily="49" charset="-122"/>
                    <a:ea typeface="楷体" panose="02010609060101010101" pitchFamily="49" charset="-122"/>
                  </a:rPr>
                  <a:t>近轴光线成像公式：</a:t>
                </a:r>
                <a:endParaRPr lang="en-US" altLang="zh-CN" dirty="0" smtClean="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𝑢</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𝑣</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𝑟</m:t>
                          </m:r>
                        </m:den>
                      </m:f>
                    </m:oMath>
                  </m:oMathPara>
                </a14:m>
                <a:endParaRPr lang="zh-CN" altLang="en-US" dirty="0"/>
              </a:p>
            </p:txBody>
          </p:sp>
        </mc:Choice>
        <mc:Fallback>
          <p:sp>
            <p:nvSpPr>
              <p:cNvPr id="3" name="文本占位符 2"/>
              <p:cNvSpPr>
                <a:spLocks noGrp="1" noRot="1" noChangeAspect="1" noMove="1" noResize="1" noEditPoints="1" noAdjustHandles="1" noChangeArrowheads="1" noChangeShapeType="1" noTextEdit="1"/>
              </p:cNvSpPr>
              <p:nvPr>
                <p:ph type="body" idx="1"/>
              </p:nvPr>
            </p:nvSpPr>
            <p:spPr>
              <a:xfrm>
                <a:off x="457200" y="4581128"/>
                <a:ext cx="8229600" cy="1545035"/>
              </a:xfrm>
              <a:blipFill>
                <a:blip r:embed="rId2"/>
                <a:stretch>
                  <a:fillRect l="-1704" t="-5118"/>
                </a:stretch>
              </a:blipFill>
            </p:spPr>
            <p:txBody>
              <a:bodyPr/>
              <a:lstStyle/>
              <a:p>
                <a:r>
                  <a:rPr lang="zh-CN" altLang="en-US">
                    <a:noFill/>
                  </a:rPr>
                  <a:t> </a:t>
                </a:r>
              </a:p>
            </p:txBody>
          </p:sp>
        </mc:Fallback>
      </mc:AlternateContent>
      <p:sp>
        <p:nvSpPr>
          <p:cNvPr id="4" name="灯片编号占位符 3"/>
          <p:cNvSpPr>
            <a:spLocks noGrp="1"/>
          </p:cNvSpPr>
          <p:nvPr>
            <p:ph type="sldNum" sz="quarter" idx="2"/>
          </p:nvPr>
        </p:nvSpPr>
        <p:spPr/>
        <p:txBody>
          <a:bodyPr/>
          <a:lstStyle/>
          <a:p>
            <a:fld id="{86CB4B4D-7CA3-9044-876B-883B54F8677D}" type="slidenum">
              <a:rPr lang="en-US" altLang="zh-CN" smtClean="0"/>
              <a:t>36</a:t>
            </a:fld>
            <a:endParaRPr lang="zh-CN" altLang="en-US"/>
          </a:p>
        </p:txBody>
      </p:sp>
      <p:sp>
        <p:nvSpPr>
          <p:cNvPr id="6" name="弧形 5"/>
          <p:cNvSpPr/>
          <p:nvPr/>
        </p:nvSpPr>
        <p:spPr>
          <a:xfrm>
            <a:off x="2915816" y="1417638"/>
            <a:ext cx="3168352" cy="3168352"/>
          </a:xfrm>
          <a:prstGeom prst="arc">
            <a:avLst>
              <a:gd name="adj1" fmla="val 7752197"/>
              <a:gd name="adj2" fmla="val 14208559"/>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连接符 7"/>
          <p:cNvCxnSpPr/>
          <p:nvPr/>
        </p:nvCxnSpPr>
        <p:spPr>
          <a:xfrm flipH="1" flipV="1">
            <a:off x="3275856" y="1988840"/>
            <a:ext cx="1224136" cy="10081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887924" y="2327216"/>
            <a:ext cx="32412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r</a:t>
            </a:r>
            <a:endParaRPr lang="zh-CN" altLang="en-US" sz="2800" i="1" dirty="0">
              <a:latin typeface="Times New Roman" panose="02020603050405020304" pitchFamily="18" charset="0"/>
              <a:cs typeface="Times New Roman" panose="02020603050405020304" pitchFamily="18" charset="0"/>
            </a:endParaRPr>
          </a:p>
        </p:txBody>
      </p:sp>
      <p:cxnSp>
        <p:nvCxnSpPr>
          <p:cNvPr id="16" name="直接连接符 15"/>
          <p:cNvCxnSpPr/>
          <p:nvPr/>
        </p:nvCxnSpPr>
        <p:spPr>
          <a:xfrm>
            <a:off x="2483768" y="2996952"/>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75856" y="1988840"/>
            <a:ext cx="2376264" cy="100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275856" y="1988840"/>
            <a:ext cx="774132" cy="100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915816" y="2996952"/>
            <a:ext cx="0"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041023" y="2996952"/>
            <a:ext cx="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43155" y="2996952"/>
            <a:ext cx="0"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915816" y="3356992"/>
            <a:ext cx="2736304"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041023" y="3176972"/>
            <a:ext cx="1602132"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078372" y="3154129"/>
            <a:ext cx="364202"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u</a:t>
            </a:r>
            <a:endParaRPr lang="zh-CN" altLang="en-US" sz="2800" i="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4670407" y="2878056"/>
            <a:ext cx="343364"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v</a:t>
            </a:r>
            <a:endParaRPr lang="zh-CN" alt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26377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Projective Equivalence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329642" cy="4525963"/>
              </a:xfrm>
            </p:spPr>
            <p:txBody>
              <a:bodyPr>
                <a:normAutofit/>
              </a:bodyPr>
              <a:lstStyle/>
              <a:p>
                <a:r>
                  <a:rPr lang="en-US" sz="2800" dirty="0" smtClean="0">
                    <a:latin typeface="Times New Roman" panose="02020603050405020304" pitchFamily="18" charset="0"/>
                    <a:cs typeface="Times New Roman" panose="02020603050405020304" pitchFamily="18" charset="0"/>
                  </a:rPr>
                  <a:t>All non-zero scalar multiples of a point are considered identical</a:t>
                </a:r>
              </a:p>
              <a:p>
                <a:r>
                  <a:rPr lang="en-US" sz="2800" dirty="0">
                    <a:latin typeface="Times New Roman" panose="02020603050405020304" pitchFamily="18" charset="0"/>
                    <a:cs typeface="Times New Roman" panose="02020603050405020304" pitchFamily="18" charset="0"/>
                  </a:rPr>
                  <a:t>to get the equivalent Euclidean point, divide by </a:t>
                </a:r>
                <a:r>
                  <a:rPr lang="en-US" sz="2800" i="1" dirty="0" smtClean="0">
                    <a:latin typeface="Times New Roman" panose="02020603050405020304" pitchFamily="18" charset="0"/>
                    <a:cs typeface="Times New Roman" panose="02020603050405020304" pitchFamily="18" charset="0"/>
                  </a:rPr>
                  <a:t>w</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800" b="0" i="1" smtClean="0">
                                  <a:latin typeface="Cambria Math" panose="02040503050406030204" pitchFamily="18" charset="0"/>
                                  <a:cs typeface="Times New Roman" panose="02020603050405020304" pitchFamily="18" charset="0"/>
                                </a:rPr>
                              </m:ctrlPr>
                            </m:mPr>
                            <m:mr>
                              <m:e>
                                <m:r>
                                  <m:rPr>
                                    <m:brk m:alnAt="7"/>
                                  </m:rPr>
                                  <a:rPr lang="en-US" altLang="zh-CN" sz="2800" b="0" i="1" smtClean="0">
                                    <a:latin typeface="Cambria Math" panose="02040503050406030204" pitchFamily="18" charset="0"/>
                                    <a:cs typeface="Times New Roman" panose="02020603050405020304" pitchFamily="18" charset="0"/>
                                  </a:rPr>
                                  <m:t>𝑥</m:t>
                                </m:r>
                              </m:e>
                            </m:mr>
                            <m:mr>
                              <m:e>
                                <m:r>
                                  <a:rPr lang="en-US" altLang="zh-CN" sz="2800" b="0" i="1" smtClean="0">
                                    <a:latin typeface="Cambria Math" panose="02040503050406030204" pitchFamily="18" charset="0"/>
                                    <a:cs typeface="Times New Roman" panose="02020603050405020304" pitchFamily="18" charset="0"/>
                                  </a:rPr>
                                  <m:t>𝑦</m:t>
                                </m:r>
                              </m:e>
                            </m:mr>
                            <m:mr>
                              <m:e>
                                <m:r>
                                  <a:rPr lang="en-US" altLang="zh-CN" sz="2800" b="0" i="1" smtClean="0">
                                    <a:latin typeface="Cambria Math" panose="02040503050406030204" pitchFamily="18" charset="0"/>
                                    <a:cs typeface="Times New Roman" panose="02020603050405020304" pitchFamily="18" charset="0"/>
                                  </a:rPr>
                                  <m:t>𝑧</m:t>
                                </m:r>
                              </m:e>
                            </m:mr>
                            <m:mr>
                              <m:e>
                                <m:r>
                                  <a:rPr lang="en-US" altLang="zh-CN" sz="2800" b="0" i="1" smtClean="0">
                                    <a:latin typeface="Cambria Math" panose="02040503050406030204" pitchFamily="18" charset="0"/>
                                    <a:cs typeface="Times New Roman" panose="02020603050405020304" pitchFamily="18" charset="0"/>
                                  </a:rPr>
                                  <m:t>𝑤</m:t>
                                </m:r>
                              </m:e>
                            </m:mr>
                          </m:m>
                        </m:e>
                      </m:d>
                      <m:r>
                        <a:rPr lang="en-US" altLang="zh-CN" sz="2800" b="0" i="1" smtClean="0">
                          <a:latin typeface="Cambria Math" panose="02040503050406030204" pitchFamily="18" charset="0"/>
                          <a:cs typeface="Times New Roman" panose="02020603050405020304" pitchFamily="18" charset="0"/>
                        </a:rPr>
                        <m:t>⇔</m:t>
                      </m:r>
                      <m:d>
                        <m:dPr>
                          <m:begChr m:val="["/>
                          <m:endChr m:val="]"/>
                          <m:ctrlPr>
                            <a:rPr lang="en-US" altLang="zh-C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800" b="0" i="1" smtClean="0">
                                  <a:latin typeface="Cambria Math" panose="02040503050406030204" pitchFamily="18" charset="0"/>
                                  <a:cs typeface="Times New Roman" panose="02020603050405020304" pitchFamily="18" charset="0"/>
                                </a:rPr>
                              </m:ctrlPr>
                            </m:mPr>
                            <m:mr>
                              <m:e>
                                <m:r>
                                  <m:rPr>
                                    <m:brk m:alnAt="7"/>
                                  </m:rPr>
                                  <a:rPr lang="en-US" altLang="zh-CN" sz="2800" b="0" i="1" smtClean="0">
                                    <a:latin typeface="Cambria Math" panose="02040503050406030204" pitchFamily="18" charset="0"/>
                                    <a:cs typeface="Times New Roman" panose="02020603050405020304" pitchFamily="18" charset="0"/>
                                  </a:rPr>
                                  <m:t>𝑎</m:t>
                                </m:r>
                                <m:r>
                                  <a:rPr lang="en-US" altLang="zh-CN" sz="2800" b="0" i="1" smtClean="0">
                                    <a:latin typeface="Cambria Math" panose="02040503050406030204" pitchFamily="18" charset="0"/>
                                    <a:cs typeface="Times New Roman" panose="02020603050405020304" pitchFamily="18" charset="0"/>
                                  </a:rPr>
                                  <m:t>𝑥</m:t>
                                </m:r>
                              </m:e>
                            </m:mr>
                            <m:mr>
                              <m:e>
                                <m:r>
                                  <a:rPr lang="en-US" altLang="zh-CN" sz="2800" b="0" i="1" smtClean="0">
                                    <a:latin typeface="Cambria Math" panose="02040503050406030204" pitchFamily="18" charset="0"/>
                                    <a:cs typeface="Times New Roman" panose="02020603050405020304" pitchFamily="18" charset="0"/>
                                  </a:rPr>
                                  <m:t>𝑎𝑦</m:t>
                                </m:r>
                              </m:e>
                            </m:mr>
                            <m:mr>
                              <m:e>
                                <m:r>
                                  <a:rPr lang="en-US" altLang="zh-CN" sz="2800" b="0" i="1" smtClean="0">
                                    <a:latin typeface="Cambria Math" panose="02040503050406030204" pitchFamily="18" charset="0"/>
                                    <a:cs typeface="Times New Roman" panose="02020603050405020304" pitchFamily="18" charset="0"/>
                                  </a:rPr>
                                  <m:t>𝑎𝑧</m:t>
                                </m:r>
                              </m:e>
                            </m:mr>
                            <m:mr>
                              <m:e>
                                <m:r>
                                  <a:rPr lang="en-US" altLang="zh-CN" sz="2800" b="0" i="1" smtClean="0">
                                    <a:latin typeface="Cambria Math" panose="02040503050406030204" pitchFamily="18" charset="0"/>
                                    <a:cs typeface="Times New Roman" panose="02020603050405020304" pitchFamily="18" charset="0"/>
                                  </a:rPr>
                                  <m:t>𝑎𝑤</m:t>
                                </m:r>
                              </m:e>
                            </m:mr>
                          </m:m>
                        </m:e>
                      </m:d>
                      <m:r>
                        <a:rPr lang="en-US" altLang="zh-CN" sz="2800" b="0" i="1" smtClean="0">
                          <a:latin typeface="Cambria Math" panose="02040503050406030204" pitchFamily="18" charset="0"/>
                          <a:cs typeface="Times New Roman" panose="02020603050405020304" pitchFamily="18" charset="0"/>
                        </a:rPr>
                        <m:t>⇔</m:t>
                      </m:r>
                      <m:d>
                        <m:dPr>
                          <m:begChr m:val="["/>
                          <m:endChr m:val="]"/>
                          <m:ctrlPr>
                            <a:rPr lang="en-US" altLang="zh-C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800" b="0" i="1" smtClean="0">
                                  <a:latin typeface="Cambria Math" panose="02040503050406030204" pitchFamily="18" charset="0"/>
                                  <a:cs typeface="Times New Roman" panose="02020603050405020304" pitchFamily="18" charset="0"/>
                                </a:rPr>
                              </m:ctrlPr>
                            </m:mPr>
                            <m:mr>
                              <m:e>
                                <m:r>
                                  <m:rPr>
                                    <m:brk m:alnAt="7"/>
                                  </m:rPr>
                                  <a:rPr lang="en-US" altLang="zh-CN" sz="2800" b="0" i="1" smtClean="0">
                                    <a:latin typeface="Cambria Math" panose="02040503050406030204" pitchFamily="18" charset="0"/>
                                    <a:cs typeface="Times New Roman" panose="02020603050405020304" pitchFamily="18" charset="0"/>
                                  </a:rPr>
                                  <m:t>𝑥</m:t>
                                </m:r>
                                <m:r>
                                  <m:rPr>
                                    <m:lit/>
                                    <m:brk m:alnAt="7"/>
                                  </m:rPr>
                                  <a:rPr lang="en-US" altLang="zh-CN" sz="2800" b="0" i="1" smtClean="0">
                                    <a:latin typeface="Cambria Math" panose="02040503050406030204" pitchFamily="18" charset="0"/>
                                    <a:cs typeface="Times New Roman" panose="02020603050405020304" pitchFamily="18" charset="0"/>
                                  </a:rPr>
                                  <m:t>/</m:t>
                                </m:r>
                                <m:r>
                                  <m:rPr>
                                    <m:brk m:alnAt="7"/>
                                  </m:rPr>
                                  <a:rPr lang="en-US" altLang="zh-CN" sz="2800" b="0" i="1" smtClean="0">
                                    <a:latin typeface="Cambria Math" panose="02040503050406030204" pitchFamily="18" charset="0"/>
                                    <a:cs typeface="Times New Roman" panose="02020603050405020304" pitchFamily="18" charset="0"/>
                                  </a:rPr>
                                  <m:t>𝑤</m:t>
                                </m:r>
                              </m:e>
                            </m:mr>
                            <m:mr>
                              <m:e>
                                <m:r>
                                  <a:rPr lang="en-US" altLang="zh-CN" sz="2800" b="0" i="1" smtClean="0">
                                    <a:latin typeface="Cambria Math" panose="02040503050406030204" pitchFamily="18" charset="0"/>
                                    <a:cs typeface="Times New Roman" panose="02020603050405020304" pitchFamily="18" charset="0"/>
                                  </a:rPr>
                                  <m:t>𝑦</m:t>
                                </m:r>
                                <m:r>
                                  <m:rPr>
                                    <m:lit/>
                                  </m:rP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𝑤</m:t>
                                </m:r>
                              </m:e>
                            </m:mr>
                            <m:mr>
                              <m:e>
                                <m:r>
                                  <a:rPr lang="en-US" altLang="zh-CN" sz="2800" b="0" i="1" smtClean="0">
                                    <a:latin typeface="Cambria Math" panose="02040503050406030204" pitchFamily="18" charset="0"/>
                                    <a:cs typeface="Times New Roman" panose="02020603050405020304" pitchFamily="18" charset="0"/>
                                  </a:rPr>
                                  <m:t>𝑧</m:t>
                                </m:r>
                                <m:r>
                                  <m:rPr>
                                    <m:lit/>
                                  </m:rP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𝑤</m:t>
                                </m:r>
                              </m:e>
                            </m:mr>
                            <m:mr>
                              <m:e>
                                <m:r>
                                  <a:rPr lang="en-US" altLang="zh-CN" sz="2800" b="0" i="1" smtClean="0">
                                    <a:latin typeface="Cambria Math" panose="02040503050406030204" pitchFamily="18" charset="0"/>
                                    <a:cs typeface="Times New Roman" panose="02020603050405020304" pitchFamily="18" charset="0"/>
                                  </a:rPr>
                                  <m:t>1</m:t>
                                </m:r>
                              </m:e>
                            </m:mr>
                          </m:m>
                        </m:e>
                      </m:d>
                    </m:oMath>
                  </m:oMathPara>
                </a14:m>
                <a:endParaRPr lang="en-US" altLang="zh-CN" sz="2800" dirty="0" smtClean="0">
                  <a:latin typeface="Times New Roman" panose="02020603050405020304" pitchFamily="18" charset="0"/>
                  <a:cs typeface="Times New Roman" panose="02020603050405020304" pitchFamily="18" charset="0"/>
                </a:endParaRPr>
              </a:p>
              <a:p>
                <a:pPr marL="0" indent="0" algn="ctr">
                  <a:buNone/>
                </a:pPr>
                <a:r>
                  <a:rPr lang="en-US" altLang="zh-CN" sz="2800" i="1" dirty="0" smtClean="0">
                    <a:latin typeface="Times New Roman" panose="02020603050405020304" pitchFamily="18" charset="0"/>
                    <a:cs typeface="Times New Roman" panose="02020603050405020304" pitchFamily="18" charset="0"/>
                  </a:rPr>
                  <a:t>a</a:t>
                </a:r>
                <a:r>
                  <a:rPr lang="en-US" altLang="zh-CN" sz="28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0, </a:t>
                </a:r>
                <a:r>
                  <a:rPr lang="en-US" altLang="zh-CN" sz="2800" i="1" dirty="0" smtClean="0">
                    <a:latin typeface="Times New Roman" panose="02020603050405020304" pitchFamily="18" charset="0"/>
                    <a:cs typeface="Times New Roman" panose="02020603050405020304" pitchFamily="18" charset="0"/>
                  </a:rPr>
                  <a:t>w</a:t>
                </a:r>
                <a:r>
                  <a:rPr lang="en-US" altLang="zh-CN" sz="28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r>
                  <a:rPr lang="ja-JP"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0</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329642" cy="4525963"/>
              </a:xfrm>
              <a:blipFill>
                <a:blip r:embed="rId2"/>
                <a:stretch>
                  <a:fillRect l="-1318" t="-1482" r="-168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13535B06-6A47-4B57-9912-C51025E8C240}" type="slidenum">
              <a:rPr lang="zh-CN" altLang="en-US" smtClean="0"/>
              <a:pPr/>
              <a:t>37</a:t>
            </a:fld>
            <a:endParaRPr lang="zh-CN" altLang="en-US"/>
          </a:p>
        </p:txBody>
      </p:sp>
    </p:spTree>
    <p:extLst>
      <p:ext uri="{BB962C8B-B14F-4D97-AF65-F5344CB8AC3E}">
        <p14:creationId xmlns:p14="http://schemas.microsoft.com/office/powerpoint/2010/main" val="148126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0A498-0124-40DD-B4A3-08917C7FBFF0}"/>
              </a:ext>
            </a:extLst>
          </p:cNvPr>
          <p:cNvSpPr>
            <a:spLocks noGrp="1"/>
          </p:cNvSpPr>
          <p:nvPr>
            <p:ph type="title"/>
          </p:nvPr>
        </p:nvSpPr>
        <p:spPr/>
        <p:txBody>
          <a:bodyPr>
            <a:normAutofit/>
          </a:bodyPr>
          <a:lstStyle/>
          <a:p>
            <a:pPr algn="l"/>
            <a:r>
              <a:rPr lang="zh-CN" altLang="en-US" sz="4400" dirty="0">
                <a:latin typeface="宋体" panose="02010600030101010101" pitchFamily="2" charset="-122"/>
                <a:ea typeface="宋体" panose="02010600030101010101" pitchFamily="2" charset="-122"/>
              </a:rPr>
              <a:t>射影变换</a:t>
            </a:r>
          </a:p>
        </p:txBody>
      </p:sp>
      <p:sp>
        <p:nvSpPr>
          <p:cNvPr id="3" name="内容占位符 2">
            <a:extLst>
              <a:ext uri="{FF2B5EF4-FFF2-40B4-BE49-F238E27FC236}">
                <a16:creationId xmlns:a16="http://schemas.microsoft.com/office/drawing/2014/main" id="{9EFF6802-9296-4582-AC10-54BA049D44D0}"/>
              </a:ext>
            </a:extLst>
          </p:cNvPr>
          <p:cNvSpPr>
            <a:spLocks noGrp="1"/>
          </p:cNvSpPr>
          <p:nvPr>
            <p:ph idx="1"/>
          </p:nvPr>
        </p:nvSpPr>
        <p:spPr>
          <a:xfrm>
            <a:off x="628650" y="4391246"/>
            <a:ext cx="7886700" cy="1785715"/>
          </a:xfrm>
        </p:spPr>
        <p:txBody>
          <a:bodyPr/>
          <a:lstStyle/>
          <a:p>
            <a:r>
              <a:rPr lang="zh-CN" altLang="en-US" sz="2800" dirty="0">
                <a:latin typeface="宋体" panose="02010600030101010101" pitchFamily="2" charset="-122"/>
                <a:ea typeface="宋体" panose="02010600030101010101" pitchFamily="2" charset="-122"/>
              </a:rPr>
              <a:t>构成条件：</a:t>
            </a:r>
            <a:endParaRPr lang="en-US" altLang="zh-CN" sz="2800" dirty="0">
              <a:latin typeface="宋体" panose="02010600030101010101" pitchFamily="2" charset="-122"/>
              <a:ea typeface="宋体" panose="02010600030101010101" pitchFamily="2" charset="-122"/>
            </a:endParaRPr>
          </a:p>
          <a:p>
            <a:r>
              <a:rPr lang="zh-CN" altLang="en-US" sz="2800" dirty="0">
                <a:latin typeface="楷体" panose="02010609060101010101" pitchFamily="49" charset="-122"/>
                <a:ea typeface="楷体" panose="02010609060101010101" pitchFamily="49" charset="-122"/>
              </a:rPr>
              <a:t>对应点的连线交于一点</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原像集和像集分别在各自的平面内</a:t>
            </a:r>
            <a:endParaRPr lang="en-US" altLang="zh-CN" sz="2800" dirty="0">
              <a:latin typeface="楷体" panose="02010609060101010101" pitchFamily="49" charset="-122"/>
              <a:ea typeface="楷体" panose="02010609060101010101" pitchFamily="49" charset="-122"/>
            </a:endParaRPr>
          </a:p>
        </p:txBody>
      </p:sp>
      <p:sp>
        <p:nvSpPr>
          <p:cNvPr id="4" name="平行四边形 3"/>
          <p:cNvSpPr/>
          <p:nvPr/>
        </p:nvSpPr>
        <p:spPr>
          <a:xfrm>
            <a:off x="2339162" y="3398569"/>
            <a:ext cx="3944680" cy="811924"/>
          </a:xfrm>
          <a:prstGeom prst="parallelogram">
            <a:avLst>
              <a:gd name="adj" fmla="val 1315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900000">
            <a:off x="3002664" y="2232603"/>
            <a:ext cx="3606504" cy="890913"/>
          </a:xfrm>
          <a:prstGeom prst="parallelogram">
            <a:avLst>
              <a:gd name="adj" fmla="val 878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3370521" y="3575054"/>
            <a:ext cx="1678145" cy="396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727450" y="1798005"/>
            <a:ext cx="1195424" cy="1867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284920" y="1798002"/>
            <a:ext cx="637954" cy="1993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805916" y="1798002"/>
            <a:ext cx="116958" cy="2119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179135" y="395586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108450" y="2419350"/>
            <a:ext cx="1171353" cy="4834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9190" y="2528721"/>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12225" y="2623077"/>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34776" y="2708160"/>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69916" y="3879438"/>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0135" y="3751507"/>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698454" y="3624446"/>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091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F09DB-44C1-44C9-9EE5-A12905AB6517}"/>
              </a:ext>
            </a:extLst>
          </p:cNvPr>
          <p:cNvSpPr>
            <a:spLocks noGrp="1"/>
          </p:cNvSpPr>
          <p:nvPr>
            <p:ph type="title"/>
          </p:nvPr>
        </p:nvSpPr>
        <p:spPr/>
        <p:txBody>
          <a:bodyPr>
            <a:normAutofit/>
          </a:bodyPr>
          <a:lstStyle/>
          <a:p>
            <a:pPr algn="l"/>
            <a:r>
              <a:rPr lang="zh-CN" altLang="en-US" sz="4400" dirty="0">
                <a:latin typeface="宋体" panose="02010600030101010101" pitchFamily="2" charset="-122"/>
                <a:ea typeface="宋体" panose="02010600030101010101" pitchFamily="2" charset="-122"/>
              </a:rPr>
              <a:t>交比及其射影不变性质</a:t>
            </a:r>
          </a:p>
        </p:txBody>
      </p:sp>
      <p:sp>
        <p:nvSpPr>
          <p:cNvPr id="3" name="内容占位符 2">
            <a:extLst>
              <a:ext uri="{FF2B5EF4-FFF2-40B4-BE49-F238E27FC236}">
                <a16:creationId xmlns:a16="http://schemas.microsoft.com/office/drawing/2014/main" id="{B426BEAD-D92A-40A9-AFCC-9C451A4CF5E8}"/>
              </a:ext>
            </a:extLst>
          </p:cNvPr>
          <p:cNvSpPr>
            <a:spLocks noGrp="1"/>
          </p:cNvSpPr>
          <p:nvPr>
            <p:ph idx="1"/>
          </p:nvPr>
        </p:nvSpPr>
        <p:spPr>
          <a:xfrm>
            <a:off x="628650" y="4851398"/>
            <a:ext cx="7886700" cy="1325563"/>
          </a:xfrm>
        </p:spPr>
        <p:txBody>
          <a:bodyPr>
            <a:normAutofit fontScale="92500" lnSpcReduction="10000"/>
          </a:bodyPr>
          <a:lstStyle/>
          <a:p>
            <a:r>
              <a:rPr lang="zh-CN" altLang="en-US" sz="2800" dirty="0">
                <a:latin typeface="楷体" panose="02010609060101010101" pitchFamily="49" charset="-122"/>
                <a:ea typeface="楷体" panose="02010609060101010101" pitchFamily="49" charset="-122"/>
              </a:rPr>
              <a:t>交比由四条线段构成，分子和分母和有一组不共点的线段</a:t>
            </a:r>
            <a:endParaRPr lang="en-US" altLang="zh-CN" sz="2800" dirty="0">
              <a:latin typeface="楷体" panose="02010609060101010101" pitchFamily="49" charset="-122"/>
              <a:ea typeface="楷体" panose="02010609060101010101" pitchFamily="49" charset="-122"/>
            </a:endParaRPr>
          </a:p>
          <a:p>
            <a:r>
              <a:rPr lang="zh-CN" altLang="en-US" sz="2800" dirty="0" smtClean="0">
                <a:latin typeface="楷体" panose="02010609060101010101" pitchFamily="49" charset="-122"/>
                <a:ea typeface="楷体" panose="02010609060101010101" pitchFamily="49" charset="-122"/>
              </a:rPr>
              <a:t>同一直线上四点的交比</a:t>
            </a:r>
            <a:r>
              <a:rPr lang="zh-CN" altLang="en-US" sz="2800" dirty="0">
                <a:latin typeface="楷体" panose="02010609060101010101" pitchFamily="49" charset="-122"/>
                <a:ea typeface="楷体" panose="02010609060101010101" pitchFamily="49" charset="-122"/>
              </a:rPr>
              <a:t>在射影变换下保持不变</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505F313-9AE4-4DF8-918C-A418D9C7B6EC}"/>
                  </a:ext>
                </a:extLst>
              </p:cNvPr>
              <p:cNvSpPr txBox="1"/>
              <p:nvPr/>
            </p:nvSpPr>
            <p:spPr>
              <a:xfrm>
                <a:off x="3981450" y="1690689"/>
                <a:ext cx="4533900" cy="3134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sub>
                          </m:sSub>
                        </m:den>
                      </m:f>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e>
                          </m:func>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e>
                          </m:func>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e>
                          </m:func>
                        </m:den>
                      </m:f>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e>
                          </m:func>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e>
                          </m:func>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e>
                          </m:func>
                        </m:den>
                      </m:f>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den>
                      </m:f>
                    </m:oMath>
                  </m:oMathPara>
                </a14:m>
                <a:endParaRPr lang="en-US" altLang="zh-CN" sz="2400" b="0" dirty="0"/>
              </a:p>
            </p:txBody>
          </p:sp>
        </mc:Choice>
        <mc:Fallback xmlns="">
          <p:sp>
            <p:nvSpPr>
              <p:cNvPr id="4" name="文本框 3">
                <a:extLst>
                  <a:ext uri="{FF2B5EF4-FFF2-40B4-BE49-F238E27FC236}">
                    <a16:creationId xmlns:a16="http://schemas.microsoft.com/office/drawing/2014/main" id="{F505F313-9AE4-4DF8-918C-A418D9C7B6EC}"/>
                  </a:ext>
                </a:extLst>
              </p:cNvPr>
              <p:cNvSpPr txBox="1">
                <a:spLocks noRot="1" noChangeAspect="1" noMove="1" noResize="1" noEditPoints="1" noAdjustHandles="1" noChangeArrowheads="1" noChangeShapeType="1" noTextEdit="1"/>
              </p:cNvSpPr>
              <p:nvPr/>
            </p:nvSpPr>
            <p:spPr>
              <a:xfrm>
                <a:off x="3981450" y="1690689"/>
                <a:ext cx="4533900" cy="3134063"/>
              </a:xfrm>
              <a:prstGeom prst="rect">
                <a:avLst/>
              </a:prstGeom>
              <a:blipFill>
                <a:blip r:embed="rId2"/>
                <a:stretch>
                  <a:fillRect/>
                </a:stretch>
              </a:blipFill>
            </p:spPr>
            <p:txBody>
              <a:bodyPr/>
              <a:lstStyle/>
              <a:p>
                <a:r>
                  <a:rPr lang="zh-CN" altLang="en-US">
                    <a:noFill/>
                  </a:rPr>
                  <a:t> </a:t>
                </a:r>
              </a:p>
            </p:txBody>
          </p:sp>
        </mc:Fallback>
      </mc:AlternateContent>
      <p:cxnSp>
        <p:nvCxnSpPr>
          <p:cNvPr id="10" name="直接连接符 9"/>
          <p:cNvCxnSpPr/>
          <p:nvPr/>
        </p:nvCxnSpPr>
        <p:spPr>
          <a:xfrm flipV="1">
            <a:off x="1200150" y="1762126"/>
            <a:ext cx="847725" cy="2000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781175" y="1762126"/>
            <a:ext cx="266700" cy="2152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047875" y="1762126"/>
            <a:ext cx="419100" cy="2343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47875" y="1762126"/>
            <a:ext cx="1390650" cy="2619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F3FB576-8D6B-4036-A1D5-F5E8BE28A931}"/>
              </a:ext>
            </a:extLst>
          </p:cNvPr>
          <p:cNvSpPr txBox="1"/>
          <p:nvPr/>
        </p:nvSpPr>
        <p:spPr>
          <a:xfrm>
            <a:off x="1066486" y="2719715"/>
            <a:ext cx="524503"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A</a:t>
            </a:r>
            <a:r>
              <a:rPr lang="en-US" altLang="zh-CN" sz="2800" baseline="-25000" dirty="0" smtClean="0">
                <a:latin typeface="Times New Roman" panose="02020603050405020304" pitchFamily="18" charset="0"/>
                <a:cs typeface="Times New Roman" panose="02020603050405020304" pitchFamily="18" charset="0"/>
              </a:rPr>
              <a:t>1</a:t>
            </a:r>
            <a:endParaRPr lang="zh-CN" altLang="en-US" sz="2800" baseline="-250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F3FB576-8D6B-4036-A1D5-F5E8BE28A931}"/>
              </a:ext>
            </a:extLst>
          </p:cNvPr>
          <p:cNvSpPr txBox="1"/>
          <p:nvPr/>
        </p:nvSpPr>
        <p:spPr>
          <a:xfrm>
            <a:off x="884883" y="3642378"/>
            <a:ext cx="524503"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A</a:t>
            </a:r>
            <a:r>
              <a:rPr lang="en-US" altLang="zh-CN" sz="2800" baseline="-25000" dirty="0" smtClean="0">
                <a:latin typeface="Times New Roman" panose="02020603050405020304" pitchFamily="18" charset="0"/>
                <a:cs typeface="Times New Roman" panose="02020603050405020304" pitchFamily="18" charset="0"/>
              </a:rPr>
              <a:t>2</a:t>
            </a:r>
            <a:endParaRPr lang="zh-CN" altLang="en-US" sz="2800" baseline="-250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F3FB576-8D6B-4036-A1D5-F5E8BE28A931}"/>
              </a:ext>
            </a:extLst>
          </p:cNvPr>
          <p:cNvSpPr txBox="1"/>
          <p:nvPr/>
        </p:nvSpPr>
        <p:spPr>
          <a:xfrm>
            <a:off x="1600200" y="2706331"/>
            <a:ext cx="524503"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1</a:t>
            </a:r>
            <a:endParaRPr lang="zh-CN" altLang="en-US" sz="2800" baseline="-250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7F3FB576-8D6B-4036-A1D5-F5E8BE28A931}"/>
              </a:ext>
            </a:extLst>
          </p:cNvPr>
          <p:cNvSpPr txBox="1"/>
          <p:nvPr/>
        </p:nvSpPr>
        <p:spPr>
          <a:xfrm>
            <a:off x="1504950" y="3777486"/>
            <a:ext cx="524503"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B</a:t>
            </a:r>
            <a:r>
              <a:rPr lang="en-US" altLang="zh-CN" sz="2800" baseline="-25000" dirty="0" smtClean="0">
                <a:latin typeface="Times New Roman" panose="02020603050405020304" pitchFamily="18" charset="0"/>
                <a:cs typeface="Times New Roman" panose="02020603050405020304" pitchFamily="18" charset="0"/>
              </a:rPr>
              <a:t>2</a:t>
            </a:r>
            <a:endParaRPr lang="zh-CN" altLang="en-US" sz="2800" baseline="-25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7F3FB576-8D6B-4036-A1D5-F5E8BE28A931}"/>
              </a:ext>
            </a:extLst>
          </p:cNvPr>
          <p:cNvSpPr txBox="1"/>
          <p:nvPr/>
        </p:nvSpPr>
        <p:spPr>
          <a:xfrm>
            <a:off x="2190971" y="4017684"/>
            <a:ext cx="543739"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C</a:t>
            </a:r>
            <a:r>
              <a:rPr lang="en-US" altLang="zh-CN" sz="2800" baseline="-25000" dirty="0" smtClean="0">
                <a:latin typeface="Times New Roman" panose="02020603050405020304" pitchFamily="18" charset="0"/>
                <a:cs typeface="Times New Roman" panose="02020603050405020304" pitchFamily="18" charset="0"/>
              </a:rPr>
              <a:t>2</a:t>
            </a:r>
            <a:endParaRPr lang="zh-CN" altLang="en-US" sz="2800" baseline="-25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7F3FB576-8D6B-4036-A1D5-F5E8BE28A931}"/>
              </a:ext>
            </a:extLst>
          </p:cNvPr>
          <p:cNvSpPr txBox="1"/>
          <p:nvPr/>
        </p:nvSpPr>
        <p:spPr>
          <a:xfrm>
            <a:off x="3131122" y="4260193"/>
            <a:ext cx="56457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D</a:t>
            </a:r>
            <a:r>
              <a:rPr lang="en-US" altLang="zh-CN" sz="2800" baseline="-25000" dirty="0" smtClean="0">
                <a:latin typeface="Times New Roman" panose="02020603050405020304" pitchFamily="18" charset="0"/>
                <a:cs typeface="Times New Roman" panose="02020603050405020304" pitchFamily="18" charset="0"/>
              </a:rPr>
              <a:t>2</a:t>
            </a:r>
            <a:endParaRPr lang="zh-CN" altLang="en-US" sz="2800" baseline="-25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7F3FB576-8D6B-4036-A1D5-F5E8BE28A931}"/>
              </a:ext>
            </a:extLst>
          </p:cNvPr>
          <p:cNvSpPr txBox="1"/>
          <p:nvPr/>
        </p:nvSpPr>
        <p:spPr>
          <a:xfrm>
            <a:off x="2209172" y="2867680"/>
            <a:ext cx="543739"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C</a:t>
            </a:r>
            <a:r>
              <a:rPr lang="en-US" altLang="zh-CN" sz="2800" baseline="-25000" dirty="0" smtClean="0">
                <a:latin typeface="Times New Roman" panose="02020603050405020304" pitchFamily="18" charset="0"/>
                <a:cs typeface="Times New Roman" panose="02020603050405020304" pitchFamily="18" charset="0"/>
              </a:rPr>
              <a:t>1</a:t>
            </a:r>
            <a:endParaRPr lang="zh-CN" altLang="en-US" sz="2800" baseline="-250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7F3FB576-8D6B-4036-A1D5-F5E8BE28A931}"/>
              </a:ext>
            </a:extLst>
          </p:cNvPr>
          <p:cNvSpPr txBox="1"/>
          <p:nvPr/>
        </p:nvSpPr>
        <p:spPr>
          <a:xfrm>
            <a:off x="2590800" y="2472968"/>
            <a:ext cx="564578" cy="523220"/>
          </a:xfrm>
          <a:prstGeom prst="rect">
            <a:avLst/>
          </a:prstGeom>
          <a:noFill/>
        </p:spPr>
        <p:txBody>
          <a:bodyPr wrap="none" rtlCol="0">
            <a:spAutoFit/>
          </a:bodyPr>
          <a:lstStyle/>
          <a:p>
            <a:r>
              <a:rPr lang="en-US" altLang="zh-CN" sz="2800" i="1" dirty="0">
                <a:latin typeface="Times New Roman" panose="02020603050405020304" pitchFamily="18" charset="0"/>
                <a:cs typeface="Times New Roman" panose="02020603050405020304" pitchFamily="18" charset="0"/>
              </a:rPr>
              <a:t>D</a:t>
            </a:r>
            <a:r>
              <a:rPr lang="en-US" altLang="zh-CN" sz="2800" baseline="-25000" dirty="0" smtClean="0">
                <a:latin typeface="Times New Roman" panose="02020603050405020304" pitchFamily="18" charset="0"/>
                <a:cs typeface="Times New Roman" panose="02020603050405020304" pitchFamily="18" charset="0"/>
              </a:rPr>
              <a:t>1</a:t>
            </a:r>
            <a:endParaRPr lang="zh-CN" altLang="en-US" sz="2800" baseline="-25000" dirty="0">
              <a:latin typeface="Times New Roman" panose="02020603050405020304" pitchFamily="18" charset="0"/>
              <a:cs typeface="Times New Roman" panose="02020603050405020304" pitchFamily="18" charset="0"/>
            </a:endParaRPr>
          </a:p>
        </p:txBody>
      </p:sp>
      <p:cxnSp>
        <p:nvCxnSpPr>
          <p:cNvPr id="8" name="直接连接符 7"/>
          <p:cNvCxnSpPr/>
          <p:nvPr/>
        </p:nvCxnSpPr>
        <p:spPr>
          <a:xfrm>
            <a:off x="885825" y="3667125"/>
            <a:ext cx="2819400" cy="7810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881063" y="2677022"/>
            <a:ext cx="2847975" cy="638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408029" y="3150770"/>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855201" y="3069594"/>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236704" y="2974843"/>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641364" y="2889777"/>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72273" y="3730450"/>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757362" y="3880877"/>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436666" y="4072853"/>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399681" y="4338990"/>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6362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D80A2-067C-44EC-A001-055B2E3B79D4}"/>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Linear component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74F4B82-F70A-4726-92F2-EB3DF3C8E5B2}"/>
              </a:ext>
            </a:extLst>
          </p:cNvPr>
          <p:cNvSpPr>
            <a:spLocks noGrp="1"/>
          </p:cNvSpPr>
          <p:nvPr>
            <p:ph type="sldNum" sz="quarter" idx="12"/>
          </p:nvPr>
        </p:nvSpPr>
        <p:spPr/>
        <p:txBody>
          <a:bodyPr/>
          <a:lstStyle/>
          <a:p>
            <a:fld id="{13535B06-6A47-4B57-9912-C51025E8C240}" type="slidenum">
              <a:rPr lang="zh-CN" altLang="en-US" smtClean="0"/>
              <a:pPr/>
              <a:t>4</a:t>
            </a:fld>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sz="3100" i="1" smtClean="0">
                              <a:latin typeface="Cambria Math" panose="02040503050406030204" pitchFamily="18" charset="0"/>
                              <a:cs typeface="Times New Roman" panose="02020603050405020304" pitchFamily="18" charset="0"/>
                            </a:rPr>
                          </m:ctrlPr>
                        </m:accPr>
                        <m:e>
                          <m:r>
                            <a:rPr lang="en-US" altLang="zh-CN" sz="3100" i="1">
                              <a:latin typeface="Cambria Math" panose="02040503050406030204" pitchFamily="18" charset="0"/>
                              <a:cs typeface="Times New Roman" panose="02020603050405020304" pitchFamily="18" charset="0"/>
                            </a:rPr>
                            <m:t>𝑝</m:t>
                          </m:r>
                        </m:e>
                      </m:acc>
                      <m:r>
                        <a:rPr lang="en-US" altLang="zh-CN" sz="3100" i="1">
                          <a:latin typeface="Cambria Math" panose="02040503050406030204" pitchFamily="18" charset="0"/>
                          <a:cs typeface="Times New Roman" panose="02020603050405020304" pitchFamily="18" charset="0"/>
                        </a:rPr>
                        <m:t>=</m:t>
                      </m:r>
                      <m:acc>
                        <m:accPr>
                          <m:chr m:val="̃"/>
                          <m:ctrlPr>
                            <a:rPr lang="en-US" altLang="zh-CN" sz="3100" i="1">
                              <a:latin typeface="Cambria Math" panose="02040503050406030204" pitchFamily="18" charset="0"/>
                              <a:cs typeface="Times New Roman" panose="02020603050405020304" pitchFamily="18" charset="0"/>
                            </a:rPr>
                          </m:ctrlPr>
                        </m:accPr>
                        <m:e>
                          <m:r>
                            <a:rPr lang="en-US" altLang="zh-CN" sz="3100" i="1">
                              <a:latin typeface="Cambria Math" panose="02040503050406030204" pitchFamily="18" charset="0"/>
                              <a:cs typeface="Times New Roman" panose="02020603050405020304" pitchFamily="18" charset="0"/>
                            </a:rPr>
                            <m:t>𝑜</m:t>
                          </m:r>
                        </m:e>
                      </m:acc>
                      <m:r>
                        <a:rPr lang="en-US" altLang="zh-CN" sz="3100" i="1">
                          <a:latin typeface="Cambria Math" panose="02040503050406030204" pitchFamily="18" charset="0"/>
                          <a:cs typeface="Times New Roman" panose="02020603050405020304" pitchFamily="18" charset="0"/>
                        </a:rPr>
                        <m:t>+</m:t>
                      </m:r>
                      <m:nary>
                        <m:naryPr>
                          <m:chr m:val="∑"/>
                          <m:supHide m:val="on"/>
                          <m:ctrlPr>
                            <a:rPr lang="en-US" altLang="zh-CN" sz="3100" i="1">
                              <a:latin typeface="Cambria Math" panose="02040503050406030204" pitchFamily="18" charset="0"/>
                              <a:cs typeface="Times New Roman" panose="02020603050405020304" pitchFamily="18" charset="0"/>
                            </a:rPr>
                          </m:ctrlPr>
                        </m:naryPr>
                        <m:sub>
                          <m:r>
                            <m:rPr>
                              <m:brk m:alnAt="7"/>
                            </m:rPr>
                            <a:rPr lang="en-US" altLang="zh-CN" sz="3100" i="1">
                              <a:latin typeface="Cambria Math" panose="02040503050406030204" pitchFamily="18" charset="0"/>
                              <a:cs typeface="Times New Roman" panose="02020603050405020304" pitchFamily="18" charset="0"/>
                            </a:rPr>
                            <m:t>𝑖</m:t>
                          </m:r>
                        </m:sub>
                        <m:sup/>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𝑐</m:t>
                              </m:r>
                            </m:e>
                            <m:sub>
                              <m:r>
                                <a:rPr lang="en-US" altLang="zh-CN" sz="3100" i="1">
                                  <a:latin typeface="Cambria Math" panose="02040503050406030204" pitchFamily="18" charset="0"/>
                                  <a:cs typeface="Times New Roman" panose="02020603050405020304" pitchFamily="18" charset="0"/>
                                </a:rPr>
                                <m:t>𝑖</m:t>
                              </m:r>
                            </m:sub>
                          </m:sSub>
                          <m:acc>
                            <m:accPr>
                              <m:chr m:val="⃗"/>
                              <m:ctrlPr>
                                <a:rPr lang="en-US" altLang="zh-CN" sz="3100" i="1">
                                  <a:latin typeface="Cambria Math" panose="02040503050406030204" pitchFamily="18" charset="0"/>
                                  <a:cs typeface="Times New Roman" panose="02020603050405020304" pitchFamily="18" charset="0"/>
                                </a:rPr>
                              </m:ctrlPr>
                            </m:accPr>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𝑏</m:t>
                                  </m:r>
                                </m:e>
                                <m:sub>
                                  <m:r>
                                    <a:rPr lang="en-US" altLang="zh-CN" sz="3100" i="1">
                                      <a:latin typeface="Cambria Math" panose="02040503050406030204" pitchFamily="18" charset="0"/>
                                      <a:cs typeface="Times New Roman" panose="02020603050405020304" pitchFamily="18" charset="0"/>
                                    </a:rPr>
                                    <m:t>𝑖</m:t>
                                  </m:r>
                                </m:sub>
                              </m:sSub>
                            </m:e>
                          </m:acc>
                        </m:e>
                      </m:nary>
                      <m:r>
                        <a:rPr lang="en-US" altLang="zh-CN" sz="3100" i="1">
                          <a:latin typeface="Cambria Math" panose="02040503050406030204" pitchFamily="18" charset="0"/>
                          <a:cs typeface="Times New Roman" panose="02020603050405020304" pitchFamily="18" charset="0"/>
                        </a:rPr>
                        <m:t>=</m:t>
                      </m:r>
                      <m:d>
                        <m:dPr>
                          <m:begChr m:val="["/>
                          <m:endChr m:val="]"/>
                          <m:ctrlPr>
                            <a:rPr lang="en-US" altLang="zh-CN" sz="31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3100" i="1">
                                  <a:latin typeface="Cambria Math" panose="02040503050406030204" pitchFamily="18" charset="0"/>
                                  <a:cs typeface="Times New Roman" panose="02020603050405020304" pitchFamily="18" charset="0"/>
                                </a:rPr>
                              </m:ctrlPr>
                            </m:mPr>
                            <m:mr>
                              <m:e>
                                <m:acc>
                                  <m:accPr>
                                    <m:chr m:val="⃗"/>
                                    <m:ctrlPr>
                                      <a:rPr lang="en-US" altLang="zh-CN" sz="3100" i="1">
                                        <a:latin typeface="Cambria Math" panose="02040503050406030204" pitchFamily="18" charset="0"/>
                                        <a:cs typeface="Times New Roman" panose="02020603050405020304" pitchFamily="18" charset="0"/>
                                      </a:rPr>
                                    </m:ctrlPr>
                                  </m:accPr>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𝑏</m:t>
                                        </m:r>
                                      </m:e>
                                      <m:sub>
                                        <m:r>
                                          <a:rPr lang="en-US" altLang="zh-CN" sz="3100" i="1">
                                            <a:latin typeface="Cambria Math" panose="02040503050406030204" pitchFamily="18" charset="0"/>
                                            <a:cs typeface="Times New Roman" panose="02020603050405020304" pitchFamily="18" charset="0"/>
                                          </a:rPr>
                                          <m:t>1</m:t>
                                        </m:r>
                                      </m:sub>
                                    </m:sSub>
                                  </m:e>
                                </m:acc>
                              </m:e>
                              <m:e>
                                <m:acc>
                                  <m:accPr>
                                    <m:chr m:val="⃗"/>
                                    <m:ctrlPr>
                                      <a:rPr lang="en-US" altLang="zh-CN" sz="3100" i="1">
                                        <a:latin typeface="Cambria Math" panose="02040503050406030204" pitchFamily="18" charset="0"/>
                                        <a:cs typeface="Times New Roman" panose="02020603050405020304" pitchFamily="18" charset="0"/>
                                      </a:rPr>
                                    </m:ctrlPr>
                                  </m:accPr>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𝑏</m:t>
                                        </m:r>
                                      </m:e>
                                      <m:sub>
                                        <m:r>
                                          <a:rPr lang="en-US" altLang="zh-CN" sz="3100" i="1">
                                            <a:latin typeface="Cambria Math" panose="02040503050406030204" pitchFamily="18" charset="0"/>
                                            <a:cs typeface="Times New Roman" panose="02020603050405020304" pitchFamily="18" charset="0"/>
                                          </a:rPr>
                                          <m:t>2</m:t>
                                        </m:r>
                                      </m:sub>
                                    </m:sSub>
                                  </m:e>
                                </m:acc>
                              </m:e>
                              <m:e>
                                <m:acc>
                                  <m:accPr>
                                    <m:chr m:val="⃗"/>
                                    <m:ctrlPr>
                                      <a:rPr lang="en-US" altLang="zh-CN" sz="3100" i="1">
                                        <a:latin typeface="Cambria Math" panose="02040503050406030204" pitchFamily="18" charset="0"/>
                                        <a:cs typeface="Times New Roman" panose="02020603050405020304" pitchFamily="18" charset="0"/>
                                      </a:rPr>
                                    </m:ctrlPr>
                                  </m:accPr>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𝑏</m:t>
                                        </m:r>
                                      </m:e>
                                      <m:sub>
                                        <m:r>
                                          <a:rPr lang="en-US" altLang="zh-CN" sz="3100" i="1">
                                            <a:latin typeface="Cambria Math" panose="02040503050406030204" pitchFamily="18" charset="0"/>
                                            <a:cs typeface="Times New Roman" panose="02020603050405020304" pitchFamily="18" charset="0"/>
                                          </a:rPr>
                                          <m:t>3</m:t>
                                        </m:r>
                                      </m:sub>
                                    </m:sSub>
                                  </m:e>
                                </m:acc>
                              </m:e>
                              <m:e>
                                <m:acc>
                                  <m:accPr>
                                    <m:chr m:val="̃"/>
                                    <m:ctrlPr>
                                      <a:rPr lang="en-US" altLang="zh-CN" sz="3100" i="1">
                                        <a:latin typeface="Cambria Math" panose="02040503050406030204" pitchFamily="18" charset="0"/>
                                        <a:cs typeface="Times New Roman" panose="02020603050405020304" pitchFamily="18" charset="0"/>
                                      </a:rPr>
                                    </m:ctrlPr>
                                  </m:accPr>
                                  <m:e>
                                    <m:r>
                                      <a:rPr lang="en-US" altLang="zh-CN" sz="3100" i="1">
                                        <a:latin typeface="Cambria Math" panose="02040503050406030204" pitchFamily="18" charset="0"/>
                                        <a:cs typeface="Times New Roman" panose="02020603050405020304" pitchFamily="18" charset="0"/>
                                      </a:rPr>
                                      <m:t>𝑜</m:t>
                                    </m:r>
                                  </m:e>
                                </m:acc>
                              </m:e>
                            </m:mr>
                          </m:m>
                        </m:e>
                      </m:d>
                      <m:d>
                        <m:dPr>
                          <m:begChr m:val="["/>
                          <m:endChr m:val="]"/>
                          <m:ctrlPr>
                            <a:rPr lang="en-US" altLang="zh-CN" sz="31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3100" i="1">
                                  <a:latin typeface="Cambria Math" panose="02040503050406030204" pitchFamily="18" charset="0"/>
                                  <a:cs typeface="Times New Roman" panose="02020603050405020304" pitchFamily="18" charset="0"/>
                                </a:rPr>
                              </m:ctrlPr>
                            </m:mPr>
                            <m:mr>
                              <m:e>
                                <m:sSub>
                                  <m:sSubPr>
                                    <m:ctrlPr>
                                      <a:rPr lang="en-US" altLang="zh-CN" sz="3100" i="1">
                                        <a:latin typeface="Cambria Math" panose="02040503050406030204" pitchFamily="18" charset="0"/>
                                        <a:cs typeface="Times New Roman" panose="02020603050405020304" pitchFamily="18" charset="0"/>
                                      </a:rPr>
                                    </m:ctrlPr>
                                  </m:sSubPr>
                                  <m:e>
                                    <m:r>
                                      <m:rPr>
                                        <m:brk m:alnAt="7"/>
                                      </m:rPr>
                                      <a:rPr lang="en-US" altLang="zh-CN" sz="3100" i="1">
                                        <a:latin typeface="Cambria Math" panose="02040503050406030204" pitchFamily="18" charset="0"/>
                                        <a:cs typeface="Times New Roman" panose="02020603050405020304" pitchFamily="18" charset="0"/>
                                      </a:rPr>
                                      <m:t>𝑐</m:t>
                                    </m:r>
                                  </m:e>
                                  <m:sub>
                                    <m:r>
                                      <m:rPr>
                                        <m:brk m:alnAt="7"/>
                                      </m:rPr>
                                      <a:rPr lang="en-US" altLang="zh-CN" sz="3100" i="1">
                                        <a:latin typeface="Cambria Math" panose="02040503050406030204" pitchFamily="18" charset="0"/>
                                        <a:cs typeface="Times New Roman" panose="02020603050405020304" pitchFamily="18" charset="0"/>
                                      </a:rPr>
                                      <m:t>1</m:t>
                                    </m:r>
                                  </m:sub>
                                </m:sSub>
                              </m:e>
                            </m:mr>
                            <m:mr>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𝑐</m:t>
                                    </m:r>
                                  </m:e>
                                  <m:sub>
                                    <m:r>
                                      <a:rPr lang="en-US" altLang="zh-CN" sz="3100" i="1">
                                        <a:latin typeface="Cambria Math" panose="02040503050406030204" pitchFamily="18" charset="0"/>
                                        <a:cs typeface="Times New Roman" panose="02020603050405020304" pitchFamily="18" charset="0"/>
                                      </a:rPr>
                                      <m:t>2</m:t>
                                    </m:r>
                                  </m:sub>
                                </m:sSub>
                              </m:e>
                            </m:mr>
                            <m:mr>
                              <m:e>
                                <m:sSub>
                                  <m:sSubPr>
                                    <m:ctrlPr>
                                      <a:rPr lang="en-US" altLang="zh-CN" sz="3100" i="1">
                                        <a:latin typeface="Cambria Math" panose="02040503050406030204" pitchFamily="18" charset="0"/>
                                        <a:cs typeface="Times New Roman" panose="02020603050405020304" pitchFamily="18" charset="0"/>
                                      </a:rPr>
                                    </m:ctrlPr>
                                  </m:sSubPr>
                                  <m:e>
                                    <m:r>
                                      <a:rPr lang="en-US" altLang="zh-CN" sz="3100" i="1">
                                        <a:latin typeface="Cambria Math" panose="02040503050406030204" pitchFamily="18" charset="0"/>
                                        <a:cs typeface="Times New Roman" panose="02020603050405020304" pitchFamily="18" charset="0"/>
                                      </a:rPr>
                                      <m:t>𝑐</m:t>
                                    </m:r>
                                  </m:e>
                                  <m:sub>
                                    <m:r>
                                      <a:rPr lang="en-US" altLang="zh-CN" sz="3100" i="1">
                                        <a:latin typeface="Cambria Math" panose="02040503050406030204" pitchFamily="18" charset="0"/>
                                        <a:cs typeface="Times New Roman" panose="02020603050405020304" pitchFamily="18" charset="0"/>
                                      </a:rPr>
                                      <m:t>3</m:t>
                                    </m:r>
                                  </m:sub>
                                </m:sSub>
                              </m:e>
                            </m:mr>
                            <m:mr>
                              <m:e>
                                <m:r>
                                  <a:rPr lang="en-US" altLang="zh-CN" sz="3100" i="1">
                                    <a:latin typeface="Cambria Math" panose="02040503050406030204" pitchFamily="18" charset="0"/>
                                    <a:cs typeface="Times New Roman" panose="02020603050405020304" pitchFamily="18" charset="0"/>
                                  </a:rPr>
                                  <m:t>1</m:t>
                                </m:r>
                              </m:e>
                            </m:mr>
                          </m:m>
                        </m:e>
                      </m:d>
                    </m:oMath>
                  </m:oMathPara>
                </a14:m>
                <a:endParaRPr lang="en-US" altLang="zh-CN" sz="310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3100" i="1">
                          <a:latin typeface="Cambria Math" panose="02040503050406030204" pitchFamily="18" charset="0"/>
                          <a:cs typeface="Times New Roman" panose="02020603050405020304" pitchFamily="18" charset="0"/>
                        </a:rPr>
                        <m:t>⇒</m:t>
                      </m:r>
                    </m:oMath>
                  </m:oMathPara>
                </a14:m>
                <a:endParaRPr lang="en-US" altLang="zh-CN" sz="3100" dirty="0">
                  <a:latin typeface="Times New Roman" panose="02020603050405020304" pitchFamily="18" charset="0"/>
                  <a:cs typeface="Times New Roman" panose="02020603050405020304" pitchFamily="18" charset="0"/>
                </a:endParaRPr>
              </a:p>
              <a:p>
                <a:endParaRPr lang="en-US" altLang="zh-CN" sz="31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r>
                        <a:rPr lang="en-US" altLang="zh-CN" sz="2400" i="1">
                          <a:latin typeface="Cambria Math" panose="02040503050406030204" pitchFamily="18" charset="0"/>
                          <a:cs typeface="Times New Roman" panose="02020603050405020304" pitchFamily="18" charset="0"/>
                        </a:rPr>
                        <m:t>+</m:t>
                      </m:r>
                      <m:nary>
                        <m:naryPr>
                          <m:chr m:val="∑"/>
                          <m:supHide m:val="on"/>
                          <m:ctrlPr>
                            <a:rPr lang="en-US" altLang="zh-CN" sz="2400" i="1">
                              <a:latin typeface="Cambria Math" panose="02040503050406030204" pitchFamily="18" charset="0"/>
                              <a:cs typeface="Times New Roman" panose="02020603050405020304" pitchFamily="18" charset="0"/>
                            </a:rPr>
                          </m:ctrlPr>
                        </m:naryPr>
                        <m:sub>
                          <m:r>
                            <m:rPr>
                              <m:brk m:alnAt="7"/>
                            </m:rPr>
                            <a:rPr lang="en-US" altLang="zh-CN" sz="2400" i="1">
                              <a:latin typeface="Cambria Math" panose="02040503050406030204" pitchFamily="18" charset="0"/>
                              <a:cs typeface="Times New Roman" panose="02020603050405020304" pitchFamily="18" charset="0"/>
                            </a:rPr>
                            <m:t>𝑖</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𝑖</m:t>
                              </m:r>
                            </m:sub>
                          </m:sSub>
                          <m:r>
                            <a:rPr lang="en-US" altLang="zh-CN" sz="2400" i="1">
                              <a:latin typeface="Cambria Math" panose="02040503050406030204" pitchFamily="18" charset="0"/>
                              <a:cs typeface="Times New Roman" panose="02020603050405020304" pitchFamily="18" charset="0"/>
                            </a:rPr>
                            <m:t>𝐿</m:t>
                          </m:r>
                          <m:d>
                            <m:dPr>
                              <m:ctrlPr>
                                <a:rPr lang="en-US" altLang="zh-CN" sz="2400" i="1">
                                  <a:latin typeface="Cambria Math" panose="02040503050406030204" pitchFamily="18" charset="0"/>
                                  <a:cs typeface="Times New Roman" panose="02020603050405020304" pitchFamily="18" charset="0"/>
                                </a:rPr>
                              </m:ctrlPr>
                            </m:dPr>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𝑖</m:t>
                                      </m:r>
                                    </m:sub>
                                  </m:sSub>
                                </m:e>
                              </m:acc>
                            </m:e>
                          </m:d>
                        </m:e>
                      </m:nary>
                      <m:r>
                        <a:rPr lang="en-US" altLang="zh-CN" sz="2400" i="1">
                          <a:latin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1</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2</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3</m:t>
                                        </m:r>
                                      </m:sub>
                                    </m:sSub>
                                  </m:e>
                                </m:acc>
                              </m:e>
                              <m:e>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e>
                            </m:mr>
                          </m:m>
                        </m:e>
                      </m:d>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13</m:t>
                                    </m:r>
                                  </m:sub>
                                </m:sSub>
                              </m:e>
                              <m:e>
                                <m:r>
                                  <a:rPr lang="en-US" altLang="zh-CN" sz="2400" b="0" i="1" smtClean="0">
                                    <a:latin typeface="Cambria Math" panose="02040503050406030204" pitchFamily="18" charset="0"/>
                                    <a:cs typeface="Times New Roman" panose="02020603050405020304" pitchFamily="18" charset="0"/>
                                  </a:rPr>
                                  <m:t>0</m:t>
                                </m:r>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23</m:t>
                                    </m:r>
                                  </m:sub>
                                </m:sSub>
                              </m:e>
                              <m:e>
                                <m:r>
                                  <a:rPr lang="en-US" altLang="zh-CN" sz="2400" b="0" i="1" smtClean="0">
                                    <a:latin typeface="Cambria Math" panose="02040503050406030204" pitchFamily="18" charset="0"/>
                                    <a:cs typeface="Times New Roman" panose="02020603050405020304" pitchFamily="18" charset="0"/>
                                  </a:rPr>
                                  <m:t>0</m:t>
                                </m:r>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32</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33</m:t>
                                    </m:r>
                                  </m:sub>
                                </m:sSub>
                              </m:e>
                              <m:e>
                                <m:r>
                                  <a:rPr lang="en-US" altLang="zh-CN" sz="2400" b="0" i="1" smtClean="0">
                                    <a:latin typeface="Cambria Math" panose="02040503050406030204" pitchFamily="18" charset="0"/>
                                    <a:cs typeface="Times New Roman" panose="02020603050405020304" pitchFamily="18" charset="0"/>
                                  </a:rPr>
                                  <m:t>0</m:t>
                                </m:r>
                              </m:e>
                            </m:mr>
                            <m:mr>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1</m:t>
                                </m:r>
                              </m:e>
                            </m:mr>
                          </m:m>
                        </m:e>
                      </m:d>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i="1">
                                        <a:latin typeface="Cambria Math" panose="02040503050406030204" pitchFamily="18" charset="0"/>
                                        <a:cs typeface="Times New Roman" panose="02020603050405020304" pitchFamily="18" charset="0"/>
                                      </a:rPr>
                                      <m:t>𝑐</m:t>
                                    </m:r>
                                  </m:e>
                                  <m:sub>
                                    <m:r>
                                      <m:rPr>
                                        <m:brk m:alnAt="7"/>
                                      </m:rPr>
                                      <a:rPr lang="en-US" altLang="zh-CN" sz="2400" i="1">
                                        <a:latin typeface="Cambria Math" panose="02040503050406030204" pitchFamily="18" charset="0"/>
                                        <a:cs typeface="Times New Roman" panose="02020603050405020304" pitchFamily="18" charset="0"/>
                                      </a:rPr>
                                      <m:t>1</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2</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3</m:t>
                                    </m:r>
                                  </m:sub>
                                </m:sSub>
                              </m:e>
                            </m:mr>
                            <m:mr>
                              <m:e>
                                <m:r>
                                  <a:rPr lang="en-US" altLang="zh-CN" sz="2400" i="1">
                                    <a:latin typeface="Cambria Math" panose="02040503050406030204" pitchFamily="18" charset="0"/>
                                    <a:cs typeface="Times New Roman" panose="02020603050405020304" pitchFamily="18" charset="0"/>
                                  </a:rPr>
                                  <m:t>1</m:t>
                                </m:r>
                              </m:e>
                            </m:mr>
                          </m:m>
                        </m:e>
                      </m:d>
                    </m:oMath>
                  </m:oMathPara>
                </a14:m>
                <a:endParaRPr lang="en-US" altLang="zh-CN" sz="24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rPr>
                  <a:t>Note how we leave the fourth component alone</a:t>
                </a:r>
                <a:endParaRPr lang="zh-CN" altLang="en-US" sz="3600" dirty="0">
                  <a:latin typeface="Times New Roman" panose="02020603050405020304" pitchFamily="18" charset="0"/>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37904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帕普斯定理</a:t>
            </a:r>
            <a:endParaRPr lang="zh-CN" altLang="en-US" dirty="0"/>
          </a:p>
        </p:txBody>
      </p:sp>
      <p:sp>
        <p:nvSpPr>
          <p:cNvPr id="3" name="内容占位符 2"/>
          <p:cNvSpPr>
            <a:spLocks noGrp="1"/>
          </p:cNvSpPr>
          <p:nvPr>
            <p:ph idx="1"/>
          </p:nvPr>
        </p:nvSpPr>
        <p:spPr>
          <a:xfrm>
            <a:off x="457200" y="4509120"/>
            <a:ext cx="8229600" cy="1617043"/>
          </a:xfrm>
        </p:spPr>
        <p:txBody>
          <a:bodyPr>
            <a:normAutofit/>
          </a:bodyPr>
          <a:lstStyle/>
          <a:p>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ABC</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三点共线，</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DEF</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三点共线，且</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AE</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BD = G, AF</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CD = H</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BF</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CE = I</a:t>
            </a:r>
          </a:p>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则</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GHI</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三点共线</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40</a:t>
            </a:fld>
            <a:endParaRPr lang="zh-CN" altLang="en-US"/>
          </a:p>
        </p:txBody>
      </p:sp>
      <p:grpSp>
        <p:nvGrpSpPr>
          <p:cNvPr id="7" name="Group 4"/>
          <p:cNvGrpSpPr>
            <a:grpSpLocks noChangeAspect="1"/>
          </p:cNvGrpSpPr>
          <p:nvPr/>
        </p:nvGrpSpPr>
        <p:grpSpPr bwMode="auto">
          <a:xfrm>
            <a:off x="2401888" y="1457326"/>
            <a:ext cx="4319588" cy="2974975"/>
            <a:chOff x="1513" y="918"/>
            <a:chExt cx="2721" cy="1874"/>
          </a:xfrm>
        </p:grpSpPr>
        <p:sp>
          <p:nvSpPr>
            <p:cNvPr id="10" name="Line 6"/>
            <p:cNvSpPr>
              <a:spLocks noChangeShapeType="1"/>
            </p:cNvSpPr>
            <p:nvPr/>
          </p:nvSpPr>
          <p:spPr bwMode="auto">
            <a:xfrm>
              <a:off x="1931" y="1562"/>
              <a:ext cx="908" cy="103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7"/>
            <p:cNvSpPr>
              <a:spLocks noChangeShapeType="1"/>
            </p:cNvSpPr>
            <p:nvPr/>
          </p:nvSpPr>
          <p:spPr bwMode="auto">
            <a:xfrm flipH="1">
              <a:off x="1789" y="1279"/>
              <a:ext cx="903" cy="11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8"/>
            <p:cNvSpPr>
              <a:spLocks noChangeShapeType="1"/>
            </p:cNvSpPr>
            <p:nvPr/>
          </p:nvSpPr>
          <p:spPr bwMode="auto">
            <a:xfrm flipV="1">
              <a:off x="1789" y="1027"/>
              <a:ext cx="1582" cy="142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9"/>
            <p:cNvSpPr>
              <a:spLocks noChangeShapeType="1"/>
            </p:cNvSpPr>
            <p:nvPr/>
          </p:nvSpPr>
          <p:spPr bwMode="auto">
            <a:xfrm>
              <a:off x="1931" y="1562"/>
              <a:ext cx="1961" cy="118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0"/>
            <p:cNvSpPr>
              <a:spLocks noChangeShapeType="1"/>
            </p:cNvSpPr>
            <p:nvPr/>
          </p:nvSpPr>
          <p:spPr bwMode="auto">
            <a:xfrm>
              <a:off x="2692" y="1279"/>
              <a:ext cx="1200" cy="146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1"/>
            <p:cNvSpPr>
              <a:spLocks noChangeShapeType="1"/>
            </p:cNvSpPr>
            <p:nvPr/>
          </p:nvSpPr>
          <p:spPr bwMode="auto">
            <a:xfrm flipH="1">
              <a:off x="2839" y="1027"/>
              <a:ext cx="532" cy="157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2"/>
            <p:cNvSpPr>
              <a:spLocks noChangeShapeType="1"/>
            </p:cNvSpPr>
            <p:nvPr/>
          </p:nvSpPr>
          <p:spPr bwMode="auto">
            <a:xfrm flipV="1">
              <a:off x="1657" y="918"/>
              <a:ext cx="2009" cy="74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3"/>
            <p:cNvSpPr>
              <a:spLocks noChangeShapeType="1"/>
            </p:cNvSpPr>
            <p:nvPr/>
          </p:nvSpPr>
          <p:spPr bwMode="auto">
            <a:xfrm>
              <a:off x="1513" y="2411"/>
              <a:ext cx="2721" cy="38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4"/>
            <p:cNvSpPr>
              <a:spLocks noChangeShapeType="1"/>
            </p:cNvSpPr>
            <p:nvPr/>
          </p:nvSpPr>
          <p:spPr bwMode="auto">
            <a:xfrm flipV="1">
              <a:off x="1899" y="1744"/>
              <a:ext cx="1633" cy="183"/>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5"/>
            <p:cNvSpPr>
              <a:spLocks noChangeArrowheads="1"/>
            </p:cNvSpPr>
            <p:nvPr/>
          </p:nvSpPr>
          <p:spPr bwMode="auto">
            <a:xfrm>
              <a:off x="1914" y="1546"/>
              <a:ext cx="33" cy="33"/>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Oval 16"/>
            <p:cNvSpPr>
              <a:spLocks noChangeArrowheads="1"/>
            </p:cNvSpPr>
            <p:nvPr/>
          </p:nvSpPr>
          <p:spPr bwMode="auto">
            <a:xfrm>
              <a:off x="1914" y="1546"/>
              <a:ext cx="33"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17"/>
            <p:cNvSpPr>
              <a:spLocks noChangeArrowheads="1"/>
            </p:cNvSpPr>
            <p:nvPr/>
          </p:nvSpPr>
          <p:spPr bwMode="auto">
            <a:xfrm>
              <a:off x="2676" y="1263"/>
              <a:ext cx="33"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18"/>
            <p:cNvSpPr>
              <a:spLocks noChangeArrowheads="1"/>
            </p:cNvSpPr>
            <p:nvPr/>
          </p:nvSpPr>
          <p:spPr bwMode="auto">
            <a:xfrm>
              <a:off x="2676" y="1263"/>
              <a:ext cx="33"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19"/>
            <p:cNvSpPr>
              <a:spLocks noChangeArrowheads="1"/>
            </p:cNvSpPr>
            <p:nvPr/>
          </p:nvSpPr>
          <p:spPr bwMode="auto">
            <a:xfrm>
              <a:off x="3354" y="1011"/>
              <a:ext cx="33"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Oval 20"/>
            <p:cNvSpPr>
              <a:spLocks noChangeArrowheads="1"/>
            </p:cNvSpPr>
            <p:nvPr/>
          </p:nvSpPr>
          <p:spPr bwMode="auto">
            <a:xfrm>
              <a:off x="3354" y="1011"/>
              <a:ext cx="33"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1"/>
            <p:cNvSpPr>
              <a:spLocks noChangeArrowheads="1"/>
            </p:cNvSpPr>
            <p:nvPr/>
          </p:nvSpPr>
          <p:spPr bwMode="auto">
            <a:xfrm>
              <a:off x="1773" y="2433"/>
              <a:ext cx="33"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Oval 22"/>
            <p:cNvSpPr>
              <a:spLocks noChangeArrowheads="1"/>
            </p:cNvSpPr>
            <p:nvPr/>
          </p:nvSpPr>
          <p:spPr bwMode="auto">
            <a:xfrm>
              <a:off x="1773" y="2433"/>
              <a:ext cx="33"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3"/>
            <p:cNvSpPr>
              <a:spLocks noChangeArrowheads="1"/>
            </p:cNvSpPr>
            <p:nvPr/>
          </p:nvSpPr>
          <p:spPr bwMode="auto">
            <a:xfrm>
              <a:off x="2823" y="2580"/>
              <a:ext cx="33"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Oval 24"/>
            <p:cNvSpPr>
              <a:spLocks noChangeArrowheads="1"/>
            </p:cNvSpPr>
            <p:nvPr/>
          </p:nvSpPr>
          <p:spPr bwMode="auto">
            <a:xfrm>
              <a:off x="2823" y="2580"/>
              <a:ext cx="33"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5"/>
            <p:cNvSpPr>
              <a:spLocks noChangeArrowheads="1"/>
            </p:cNvSpPr>
            <p:nvPr/>
          </p:nvSpPr>
          <p:spPr bwMode="auto">
            <a:xfrm>
              <a:off x="3875" y="2728"/>
              <a:ext cx="33"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Oval 26"/>
            <p:cNvSpPr>
              <a:spLocks noChangeArrowheads="1"/>
            </p:cNvSpPr>
            <p:nvPr/>
          </p:nvSpPr>
          <p:spPr bwMode="auto">
            <a:xfrm>
              <a:off x="3875" y="2728"/>
              <a:ext cx="33"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27"/>
            <p:cNvSpPr>
              <a:spLocks noChangeArrowheads="1"/>
            </p:cNvSpPr>
            <p:nvPr/>
          </p:nvSpPr>
          <p:spPr bwMode="auto">
            <a:xfrm>
              <a:off x="2204" y="1875"/>
              <a:ext cx="32"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Oval 28"/>
            <p:cNvSpPr>
              <a:spLocks noChangeArrowheads="1"/>
            </p:cNvSpPr>
            <p:nvPr/>
          </p:nvSpPr>
          <p:spPr bwMode="auto">
            <a:xfrm>
              <a:off x="2204" y="1875"/>
              <a:ext cx="32"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29"/>
            <p:cNvSpPr>
              <a:spLocks noChangeArrowheads="1"/>
            </p:cNvSpPr>
            <p:nvPr/>
          </p:nvSpPr>
          <p:spPr bwMode="auto">
            <a:xfrm>
              <a:off x="2421" y="1851"/>
              <a:ext cx="32"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Oval 30"/>
            <p:cNvSpPr>
              <a:spLocks noChangeArrowheads="1"/>
            </p:cNvSpPr>
            <p:nvPr/>
          </p:nvSpPr>
          <p:spPr bwMode="auto">
            <a:xfrm>
              <a:off x="2421" y="1851"/>
              <a:ext cx="32"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31"/>
            <p:cNvSpPr>
              <a:spLocks noChangeArrowheads="1"/>
            </p:cNvSpPr>
            <p:nvPr/>
          </p:nvSpPr>
          <p:spPr bwMode="auto">
            <a:xfrm>
              <a:off x="3096" y="1775"/>
              <a:ext cx="32"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32"/>
            <p:cNvSpPr>
              <a:spLocks noChangeArrowheads="1"/>
            </p:cNvSpPr>
            <p:nvPr/>
          </p:nvSpPr>
          <p:spPr bwMode="auto">
            <a:xfrm>
              <a:off x="3096" y="1775"/>
              <a:ext cx="32"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文本框 36">
            <a:extLst>
              <a:ext uri="{FF2B5EF4-FFF2-40B4-BE49-F238E27FC236}">
                <a16:creationId xmlns:a16="http://schemas.microsoft.com/office/drawing/2014/main" id="{7F3FB576-8D6B-4036-A1D5-F5E8BE28A931}"/>
              </a:ext>
            </a:extLst>
          </p:cNvPr>
          <p:cNvSpPr txBox="1"/>
          <p:nvPr/>
        </p:nvSpPr>
        <p:spPr>
          <a:xfrm>
            <a:off x="2802418" y="2039007"/>
            <a:ext cx="40427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A</a:t>
            </a:r>
            <a:endParaRPr lang="zh-CN" altLang="en-US" sz="2800" baseline="-250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7F3FB576-8D6B-4036-A1D5-F5E8BE28A931}"/>
              </a:ext>
            </a:extLst>
          </p:cNvPr>
          <p:cNvSpPr txBox="1"/>
          <p:nvPr/>
        </p:nvSpPr>
        <p:spPr>
          <a:xfrm>
            <a:off x="4071412" y="1582273"/>
            <a:ext cx="40427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B</a:t>
            </a:r>
            <a:endParaRPr lang="zh-CN" altLang="en-US" sz="2800" baseline="-25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7F3FB576-8D6B-4036-A1D5-F5E8BE28A931}"/>
              </a:ext>
            </a:extLst>
          </p:cNvPr>
          <p:cNvSpPr txBox="1"/>
          <p:nvPr/>
        </p:nvSpPr>
        <p:spPr>
          <a:xfrm>
            <a:off x="5122337" y="1181428"/>
            <a:ext cx="423514"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C</a:t>
            </a:r>
            <a:endParaRPr lang="zh-CN" altLang="en-US" sz="2800" baseline="-25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7F3FB576-8D6B-4036-A1D5-F5E8BE28A931}"/>
              </a:ext>
            </a:extLst>
          </p:cNvPr>
          <p:cNvSpPr txBox="1"/>
          <p:nvPr/>
        </p:nvSpPr>
        <p:spPr>
          <a:xfrm>
            <a:off x="2581043" y="3827464"/>
            <a:ext cx="444352"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D</a:t>
            </a:r>
            <a:endParaRPr lang="zh-CN" altLang="en-US" sz="2800" baseline="-250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7F3FB576-8D6B-4036-A1D5-F5E8BE28A931}"/>
              </a:ext>
            </a:extLst>
          </p:cNvPr>
          <p:cNvSpPr txBox="1"/>
          <p:nvPr/>
        </p:nvSpPr>
        <p:spPr>
          <a:xfrm>
            <a:off x="4266555" y="4061541"/>
            <a:ext cx="40427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E</a:t>
            </a:r>
            <a:endParaRPr lang="zh-CN" altLang="en-US" sz="2800" baseline="-25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7F3FB576-8D6B-4036-A1D5-F5E8BE28A931}"/>
              </a:ext>
            </a:extLst>
          </p:cNvPr>
          <p:cNvSpPr txBox="1"/>
          <p:nvPr/>
        </p:nvSpPr>
        <p:spPr>
          <a:xfrm>
            <a:off x="6110618" y="3914777"/>
            <a:ext cx="404278"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F</a:t>
            </a:r>
            <a:endParaRPr lang="zh-CN" altLang="en-US" sz="2800" baseline="-250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7F3FB576-8D6B-4036-A1D5-F5E8BE28A931}"/>
              </a:ext>
            </a:extLst>
          </p:cNvPr>
          <p:cNvSpPr txBox="1"/>
          <p:nvPr/>
        </p:nvSpPr>
        <p:spPr>
          <a:xfrm>
            <a:off x="3107273" y="2741148"/>
            <a:ext cx="444352"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G</a:t>
            </a:r>
            <a:endParaRPr lang="zh-CN" altLang="en-US" sz="2800" baseline="-25000"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7F3FB576-8D6B-4036-A1D5-F5E8BE28A931}"/>
              </a:ext>
            </a:extLst>
          </p:cNvPr>
          <p:cNvSpPr txBox="1"/>
          <p:nvPr/>
        </p:nvSpPr>
        <p:spPr>
          <a:xfrm>
            <a:off x="3671962" y="2883586"/>
            <a:ext cx="444352" cy="523220"/>
          </a:xfrm>
          <a:prstGeom prst="rect">
            <a:avLst/>
          </a:prstGeom>
          <a:noFill/>
        </p:spPr>
        <p:txBody>
          <a:bodyPr wrap="none" rtlCol="0">
            <a:spAutoFit/>
          </a:bodyPr>
          <a:lstStyle/>
          <a:p>
            <a:r>
              <a:rPr lang="en-US" altLang="zh-CN" sz="2800" i="1" dirty="0" smtClean="0">
                <a:latin typeface="Times New Roman" panose="02020603050405020304" pitchFamily="18" charset="0"/>
                <a:cs typeface="Times New Roman" panose="02020603050405020304" pitchFamily="18" charset="0"/>
              </a:rPr>
              <a:t>H</a:t>
            </a:r>
            <a:endParaRPr lang="zh-CN" altLang="en-US" sz="2800" baseline="-25000"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7F3FB576-8D6B-4036-A1D5-F5E8BE28A931}"/>
              </a:ext>
            </a:extLst>
          </p:cNvPr>
          <p:cNvSpPr txBox="1"/>
          <p:nvPr/>
        </p:nvSpPr>
        <p:spPr>
          <a:xfrm>
            <a:off x="4911372" y="2418091"/>
            <a:ext cx="304892" cy="523220"/>
          </a:xfrm>
          <a:prstGeom prst="rect">
            <a:avLst/>
          </a:prstGeom>
          <a:noFill/>
        </p:spPr>
        <p:txBody>
          <a:bodyPr wrap="none" rtlCol="0">
            <a:spAutoFit/>
          </a:bodyPr>
          <a:lstStyle/>
          <a:p>
            <a:r>
              <a:rPr lang="en-US" altLang="zh-CN" sz="2800" i="1" smtClean="0">
                <a:latin typeface="Times New Roman" panose="02020603050405020304" pitchFamily="18" charset="0"/>
                <a:cs typeface="Times New Roman" panose="02020603050405020304" pitchFamily="18" charset="0"/>
              </a:rPr>
              <a:t>I</a:t>
            </a:r>
            <a:endParaRPr lang="zh-CN" altLang="en-US" sz="28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970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圆锥曲线的</a:t>
            </a:r>
            <a:r>
              <a:rPr lang="zh-CN" altLang="en-US" smtClean="0">
                <a:latin typeface="宋体" panose="02010600030101010101" pitchFamily="2" charset="-122"/>
                <a:ea typeface="宋体" panose="02010600030101010101" pitchFamily="2" charset="-122"/>
              </a:rPr>
              <a:t>切点弦方程</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3937000"/>
                <a:ext cx="7886700" cy="2239962"/>
              </a:xfrm>
            </p:spPr>
            <p:txBody>
              <a:bodyPr>
                <a:normAutofit/>
              </a:bodyPr>
              <a:lstStyle/>
              <a:p>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圆锥曲线外一点</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，则过圆锥曲线</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过</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的两条切线的切点弦方程</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为：</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𝑥</m:t>
                                    </m:r>
                                  </m:e>
                                  <m:sub>
                                    <m:r>
                                      <m:rPr>
                                        <m:brk m:alnAt="7"/>
                                      </m:rPr>
                                      <a:rPr lang="en-US" altLang="zh-CN" i="1">
                                        <a:latin typeface="Cambria Math" panose="02040503050406030204" pitchFamily="18" charset="0"/>
                                      </a:rPr>
                                      <m:t>0</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e>
                              <m:e>
                                <m:r>
                                  <a:rPr lang="en-US" altLang="zh-CN" i="1">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𝑎</m:t>
                                    </m:r>
                                  </m:e>
                                  <m:sub>
                                    <m:r>
                                      <a:rPr lang="en-US" altLang="zh-CN" i="1">
                                        <a:latin typeface="Cambria Math" panose="02040503050406030204" pitchFamily="18" charset="0"/>
                                      </a:rPr>
                                      <m:t>11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e>
                                <m:r>
                                  <a:rPr lang="en-US" altLang="zh-CN" i="1">
                                    <a:latin typeface="Cambria Math" panose="02040503050406030204" pitchFamily="18" charset="0"/>
                                  </a:rPr>
                                  <m:t>𝑐</m:t>
                                </m:r>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𝑥</m:t>
                                </m:r>
                              </m:e>
                            </m:mr>
                            <m:mr>
                              <m:e>
                                <m:r>
                                  <a:rPr lang="en-US" altLang="zh-CN" i="1">
                                    <a:latin typeface="Cambria Math" panose="02040503050406030204" pitchFamily="18" charset="0"/>
                                  </a:rPr>
                                  <m:t>𝑦</m:t>
                                </m:r>
                              </m:e>
                            </m:mr>
                            <m:mr>
                              <m:e>
                                <m:r>
                                  <a:rPr lang="en-US" altLang="zh-CN" i="1">
                                    <a:latin typeface="Cambria Math" panose="02040503050406030204" pitchFamily="18" charset="0"/>
                                  </a:rPr>
                                  <m:t>1</m:t>
                                </m:r>
                              </m:e>
                            </m:mr>
                          </m:m>
                        </m:e>
                      </m:d>
                      <m:r>
                        <a:rPr lang="en-US" altLang="zh-CN" i="1">
                          <a:latin typeface="Cambria Math" panose="02040503050406030204" pitchFamily="18" charset="0"/>
                        </a:rPr>
                        <m:t>=0</m:t>
                      </m:r>
                    </m:oMath>
                  </m:oMathPara>
                </a14:m>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3937000"/>
                <a:ext cx="7886700" cy="2239962"/>
              </a:xfrm>
              <a:blipFill>
                <a:blip r:embed="rId2"/>
                <a:stretch>
                  <a:fillRect l="-1391" t="-5722"/>
                </a:stretch>
              </a:blipFill>
            </p:spPr>
            <p:txBody>
              <a:bodyPr/>
              <a:lstStyle/>
              <a:p>
                <a:r>
                  <a:rPr lang="zh-CN" altLang="en-US">
                    <a:noFill/>
                  </a:rPr>
                  <a:t> </a:t>
                </a:r>
              </a:p>
            </p:txBody>
          </p:sp>
        </mc:Fallback>
      </mc:AlternateContent>
      <p:grpSp>
        <p:nvGrpSpPr>
          <p:cNvPr id="5" name="Group 4"/>
          <p:cNvGrpSpPr>
            <a:grpSpLocks noChangeAspect="1"/>
          </p:cNvGrpSpPr>
          <p:nvPr/>
        </p:nvGrpSpPr>
        <p:grpSpPr bwMode="auto">
          <a:xfrm>
            <a:off x="2945606" y="1725612"/>
            <a:ext cx="3252787" cy="1960563"/>
            <a:chOff x="2002" y="1085"/>
            <a:chExt cx="2049" cy="1235"/>
          </a:xfrm>
        </p:grpSpPr>
        <p:sp>
          <p:nvSpPr>
            <p:cNvPr id="6" name="Oval 6"/>
            <p:cNvSpPr>
              <a:spLocks noChangeArrowheads="1"/>
            </p:cNvSpPr>
            <p:nvPr/>
          </p:nvSpPr>
          <p:spPr bwMode="auto">
            <a:xfrm>
              <a:off x="2002" y="1302"/>
              <a:ext cx="1696" cy="1018"/>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7" name="Line 7"/>
            <p:cNvSpPr>
              <a:spLocks noChangeShapeType="1"/>
            </p:cNvSpPr>
            <p:nvPr/>
          </p:nvSpPr>
          <p:spPr bwMode="auto">
            <a:xfrm flipH="1">
              <a:off x="2641" y="1105"/>
              <a:ext cx="1390" cy="213"/>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8" name="Line 8"/>
            <p:cNvSpPr>
              <a:spLocks noChangeShapeType="1"/>
            </p:cNvSpPr>
            <p:nvPr/>
          </p:nvSpPr>
          <p:spPr bwMode="auto">
            <a:xfrm flipH="1">
              <a:off x="3671" y="1105"/>
              <a:ext cx="360" cy="833"/>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Line 9"/>
            <p:cNvSpPr>
              <a:spLocks noChangeShapeType="1"/>
            </p:cNvSpPr>
            <p:nvPr/>
          </p:nvSpPr>
          <p:spPr bwMode="auto">
            <a:xfrm>
              <a:off x="2359" y="1148"/>
              <a:ext cx="1623" cy="978"/>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Oval 10"/>
            <p:cNvSpPr>
              <a:spLocks noChangeArrowheads="1"/>
            </p:cNvSpPr>
            <p:nvPr/>
          </p:nvSpPr>
          <p:spPr bwMode="auto">
            <a:xfrm>
              <a:off x="4010" y="1085"/>
              <a:ext cx="41" cy="40"/>
            </a:xfrm>
            <a:prstGeom prst="ellipse">
              <a:avLst/>
            </a:prstGeom>
            <a:solidFill>
              <a:srgbClr val="FFFFFF"/>
            </a:solidFill>
            <a:ln w="158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Oval 11"/>
            <p:cNvSpPr>
              <a:spLocks noChangeArrowheads="1"/>
            </p:cNvSpPr>
            <p:nvPr/>
          </p:nvSpPr>
          <p:spPr bwMode="auto">
            <a:xfrm>
              <a:off x="4010" y="1085"/>
              <a:ext cx="41" cy="40"/>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Oval 12"/>
            <p:cNvSpPr>
              <a:spLocks noChangeArrowheads="1"/>
            </p:cNvSpPr>
            <p:nvPr/>
          </p:nvSpPr>
          <p:spPr bwMode="auto">
            <a:xfrm>
              <a:off x="2620" y="1297"/>
              <a:ext cx="41" cy="41"/>
            </a:xfrm>
            <a:prstGeom prst="ellipse">
              <a:avLst/>
            </a:prstGeom>
            <a:solidFill>
              <a:srgbClr val="FFFFFF"/>
            </a:solidFill>
            <a:ln w="111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Oval 13"/>
            <p:cNvSpPr>
              <a:spLocks noChangeArrowheads="1"/>
            </p:cNvSpPr>
            <p:nvPr/>
          </p:nvSpPr>
          <p:spPr bwMode="auto">
            <a:xfrm>
              <a:off x="2620" y="1297"/>
              <a:ext cx="41" cy="41"/>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Oval 14"/>
            <p:cNvSpPr>
              <a:spLocks noChangeArrowheads="1"/>
            </p:cNvSpPr>
            <p:nvPr/>
          </p:nvSpPr>
          <p:spPr bwMode="auto">
            <a:xfrm>
              <a:off x="3651" y="1918"/>
              <a:ext cx="41" cy="41"/>
            </a:xfrm>
            <a:prstGeom prst="ellipse">
              <a:avLst/>
            </a:prstGeom>
            <a:solidFill>
              <a:srgbClr val="FFFFFF"/>
            </a:solidFill>
            <a:ln w="111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Oval 15"/>
            <p:cNvSpPr>
              <a:spLocks noChangeArrowheads="1"/>
            </p:cNvSpPr>
            <p:nvPr/>
          </p:nvSpPr>
          <p:spPr bwMode="auto">
            <a:xfrm>
              <a:off x="3651" y="1918"/>
              <a:ext cx="41" cy="41"/>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6" name="文本框 15"/>
          <p:cNvSpPr txBox="1"/>
          <p:nvPr/>
        </p:nvSpPr>
        <p:spPr>
          <a:xfrm>
            <a:off x="6165849" y="1429079"/>
            <a:ext cx="120417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文本框 16"/>
          <p:cNvSpPr txBox="1"/>
          <p:nvPr/>
        </p:nvSpPr>
        <p:spPr>
          <a:xfrm>
            <a:off x="3573405" y="1531334"/>
            <a:ext cx="116249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文本框 17"/>
          <p:cNvSpPr txBox="1"/>
          <p:nvPr/>
        </p:nvSpPr>
        <p:spPr>
          <a:xfrm>
            <a:off x="5617144" y="2727980"/>
            <a:ext cx="116249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43593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极点和极线</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690689"/>
                <a:ext cx="7886700" cy="4486274"/>
              </a:xfrm>
            </p:spPr>
            <p:txBody>
              <a:bodyPr>
                <a:normAutofit lnSpcReduction="10000"/>
              </a:bodyPr>
              <a:lstStyle/>
              <a:p>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的方程为</a:t>
                </a: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3"/>
                                    <m:mcJc m:val="center"/>
                                  </m:mcPr>
                                </m:mc>
                              </m:mcs>
                              <m:ctrlPr>
                                <a:rPr lang="en-US" altLang="zh-CN" i="1">
                                  <a:latin typeface="Cambria Math" panose="02040503050406030204" pitchFamily="18" charset="0"/>
                                  <a:ea typeface="楷体" panose="02010609060101010101" pitchFamily="49" charset="-122"/>
                                  <a:cs typeface="Times New Roman" panose="02020603050405020304" pitchFamily="18" charset="0"/>
                                </a:rPr>
                              </m:ctrlPr>
                            </m:mPr>
                            <m:mr>
                              <m:e>
                                <m:r>
                                  <m:rPr>
                                    <m:brk m:alnAt="7"/>
                                  </m:rPr>
                                  <a:rPr lang="en-US" altLang="zh-CN" i="1">
                                    <a:latin typeface="Cambria Math" panose="02040503050406030204" pitchFamily="18" charset="0"/>
                                    <a:ea typeface="楷体" panose="02010609060101010101" pitchFamily="49" charset="-122"/>
                                    <a:cs typeface="Times New Roman" panose="02020603050405020304" pitchFamily="18" charset="0"/>
                                  </a:rPr>
                                  <m:t>𝑥</m:t>
                                </m:r>
                              </m:e>
                              <m:e>
                                <m:r>
                                  <a:rPr lang="en-US" altLang="zh-CN" i="1">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a:latin typeface="Cambria Math" panose="02040503050406030204" pitchFamily="18" charset="0"/>
                                    <a:ea typeface="楷体" panose="02010609060101010101" pitchFamily="49" charset="-122"/>
                                    <a:cs typeface="Times New Roman" panose="02020603050405020304" pitchFamily="18" charset="0"/>
                                  </a:rPr>
                                  <m:t>1</m:t>
                                </m:r>
                              </m:e>
                            </m:mr>
                          </m:m>
                        </m:e>
                      </m:d>
                      <m:r>
                        <a:rPr lang="en-US" altLang="zh-CN" i="1">
                          <a:latin typeface="Cambria Math" panose="02040503050406030204" pitchFamily="18" charset="0"/>
                          <a:ea typeface="楷体" panose="02010609060101010101" pitchFamily="49" charset="-122"/>
                          <a:cs typeface="Times New Roman" panose="02020603050405020304" pitchFamily="18" charset="0"/>
                        </a:rPr>
                        <m:t>𝐴</m:t>
                      </m:r>
                      <m:d>
                        <m:dPr>
                          <m:begChr m:val="["/>
                          <m:endChr m:val="]"/>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1"/>
                                    <m:mcJc m:val="center"/>
                                  </m:mcPr>
                                </m:mc>
                              </m:mcs>
                              <m:ctrlPr>
                                <a:rPr lang="en-US" altLang="zh-CN" i="1">
                                  <a:latin typeface="Cambria Math" panose="02040503050406030204" pitchFamily="18" charset="0"/>
                                  <a:ea typeface="楷体" panose="02010609060101010101" pitchFamily="49" charset="-122"/>
                                  <a:cs typeface="Times New Roman" panose="02020603050405020304" pitchFamily="18" charset="0"/>
                                </a:rPr>
                              </m:ctrlPr>
                            </m:mPr>
                            <m:mr>
                              <m:e>
                                <m:r>
                                  <m:rPr>
                                    <m:brk m:alnAt="7"/>
                                  </m:rPr>
                                  <a:rPr lang="en-US" altLang="zh-CN" i="1">
                                    <a:latin typeface="Cambria Math" panose="02040503050406030204" pitchFamily="18" charset="0"/>
                                    <a:ea typeface="楷体" panose="02010609060101010101" pitchFamily="49" charset="-122"/>
                                    <a:cs typeface="Times New Roman" panose="02020603050405020304" pitchFamily="18" charset="0"/>
                                  </a:rPr>
                                  <m:t>𝑥</m:t>
                                </m:r>
                              </m:e>
                            </m:mr>
                            <m:mr>
                              <m:e>
                                <m:r>
                                  <a:rPr lang="en-US" altLang="zh-CN" i="1">
                                    <a:latin typeface="Cambria Math" panose="02040503050406030204" pitchFamily="18" charset="0"/>
                                    <a:ea typeface="楷体" panose="02010609060101010101" pitchFamily="49" charset="-122"/>
                                    <a:cs typeface="Times New Roman" panose="02020603050405020304" pitchFamily="18" charset="0"/>
                                  </a:rPr>
                                  <m:t>𝑦</m:t>
                                </m:r>
                              </m:e>
                            </m:mr>
                            <m:mr>
                              <m:e>
                                <m:r>
                                  <a:rPr lang="en-US" altLang="zh-CN" i="1">
                                    <a:latin typeface="Cambria Math" panose="02040503050406030204" pitchFamily="18" charset="0"/>
                                    <a:ea typeface="楷体" panose="02010609060101010101" pitchFamily="49" charset="-122"/>
                                    <a:cs typeface="Times New Roman" panose="02020603050405020304" pitchFamily="18" charset="0"/>
                                  </a:rPr>
                                  <m:t>1</m:t>
                                </m:r>
                              </m:e>
                            </m:mr>
                          </m:m>
                        </m:e>
                      </m:d>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=0</m:t>
                      </m:r>
                    </m:oMath>
                  </m:oMathPara>
                </a14:m>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0</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是平面上任意一点，</a:t>
                </a: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是一条直线，它的方程为：</a:t>
                </a: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3"/>
                                    <m:mcJc m:val="center"/>
                                  </m:mcPr>
                                </m:mc>
                              </m:mcs>
                              <m:ctrlPr>
                                <a:rPr lang="en-US" altLang="zh-CN" i="1">
                                  <a:latin typeface="Cambria Math" panose="02040503050406030204" pitchFamily="18" charset="0"/>
                                  <a:ea typeface="楷体" panose="02010609060101010101" pitchFamily="49" charset="-122"/>
                                  <a:cs typeface="Times New Roman" panose="02020603050405020304" pitchFamily="18" charset="0"/>
                                </a:rPr>
                              </m:ctrlPr>
                            </m:mPr>
                            <m:mr>
                              <m:e>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r>
                                      <m:rPr>
                                        <m:brk m:alnAt="7"/>
                                      </m:rPr>
                                      <a:rPr lang="en-US" altLang="zh-CN" i="1">
                                        <a:latin typeface="Cambria Math" panose="02040503050406030204" pitchFamily="18" charset="0"/>
                                        <a:ea typeface="楷体" panose="02010609060101010101" pitchFamily="49" charset="-122"/>
                                        <a:cs typeface="Times New Roman" panose="02020603050405020304" pitchFamily="18" charset="0"/>
                                      </a:rPr>
                                      <m:t>𝑥</m:t>
                                    </m:r>
                                  </m:e>
                                  <m:sub>
                                    <m:r>
                                      <m:rPr>
                                        <m:brk m:alnAt="7"/>
                                      </m:rPr>
                                      <a:rPr lang="en-US" altLang="zh-CN" i="1">
                                        <a:latin typeface="Cambria Math" panose="02040503050406030204" pitchFamily="18" charset="0"/>
                                        <a:ea typeface="楷体" panose="02010609060101010101" pitchFamily="49" charset="-122"/>
                                        <a:cs typeface="Times New Roman" panose="02020603050405020304" pitchFamily="18" charset="0"/>
                                      </a:rPr>
                                      <m:t>0</m:t>
                                    </m:r>
                                  </m:sub>
                                </m:sSub>
                              </m:e>
                              <m:e>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i="1">
                                        <a:latin typeface="Cambria Math" panose="02040503050406030204" pitchFamily="18" charset="0"/>
                                        <a:ea typeface="楷体" panose="02010609060101010101" pitchFamily="49" charset="-122"/>
                                        <a:cs typeface="Times New Roman" panose="02020603050405020304" pitchFamily="18" charset="0"/>
                                      </a:rPr>
                                      <m:t>0</m:t>
                                    </m:r>
                                  </m:sub>
                                </m:sSub>
                              </m:e>
                              <m:e>
                                <m:r>
                                  <a:rPr lang="en-US" altLang="zh-CN" i="1">
                                    <a:latin typeface="Cambria Math" panose="02040503050406030204" pitchFamily="18" charset="0"/>
                                    <a:ea typeface="楷体" panose="02010609060101010101" pitchFamily="49" charset="-122"/>
                                    <a:cs typeface="Times New Roman" panose="02020603050405020304" pitchFamily="18" charset="0"/>
                                  </a:rPr>
                                  <m:t>1</m:t>
                                </m:r>
                              </m:e>
                            </m:mr>
                          </m:m>
                        </m:e>
                      </m:d>
                      <m:r>
                        <a:rPr lang="en-US" altLang="zh-CN" i="1">
                          <a:latin typeface="Cambria Math" panose="02040503050406030204" pitchFamily="18" charset="0"/>
                          <a:ea typeface="楷体" panose="02010609060101010101" pitchFamily="49" charset="-122"/>
                          <a:cs typeface="Times New Roman" panose="02020603050405020304" pitchFamily="18" charset="0"/>
                        </a:rPr>
                        <m:t>𝐴</m:t>
                      </m:r>
                      <m:d>
                        <m:dPr>
                          <m:begChr m:val="["/>
                          <m:endChr m:val="]"/>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dPr>
                        <m:e>
                          <m:m>
                            <m:mPr>
                              <m:mcs>
                                <m:mc>
                                  <m:mcPr>
                                    <m:count m:val="1"/>
                                    <m:mcJc m:val="center"/>
                                  </m:mcPr>
                                </m:mc>
                              </m:mcs>
                              <m:ctrlPr>
                                <a:rPr lang="en-US" altLang="zh-CN" i="1">
                                  <a:latin typeface="Cambria Math" panose="02040503050406030204" pitchFamily="18" charset="0"/>
                                  <a:ea typeface="楷体" panose="02010609060101010101" pitchFamily="49" charset="-122"/>
                                  <a:cs typeface="Times New Roman" panose="02020603050405020304" pitchFamily="18" charset="0"/>
                                </a:rPr>
                              </m:ctrlPr>
                            </m:mPr>
                            <m:mr>
                              <m:e>
                                <m:r>
                                  <m:rPr>
                                    <m:brk m:alnAt="7"/>
                                  </m:rPr>
                                  <a:rPr lang="en-US" altLang="zh-CN" i="1">
                                    <a:latin typeface="Cambria Math" panose="02040503050406030204" pitchFamily="18" charset="0"/>
                                    <a:ea typeface="楷体" panose="02010609060101010101" pitchFamily="49" charset="-122"/>
                                    <a:cs typeface="Times New Roman" panose="02020603050405020304" pitchFamily="18" charset="0"/>
                                  </a:rPr>
                                  <m:t>𝑥</m:t>
                                </m:r>
                              </m:e>
                            </m:mr>
                            <m:mr>
                              <m:e>
                                <m:r>
                                  <a:rPr lang="en-US" altLang="zh-CN" i="1">
                                    <a:latin typeface="Cambria Math" panose="02040503050406030204" pitchFamily="18" charset="0"/>
                                    <a:ea typeface="楷体" panose="02010609060101010101" pitchFamily="49" charset="-122"/>
                                    <a:cs typeface="Times New Roman" panose="02020603050405020304" pitchFamily="18" charset="0"/>
                                  </a:rPr>
                                  <m:t>𝑦</m:t>
                                </m:r>
                              </m:e>
                            </m:mr>
                            <m:mr>
                              <m:e>
                                <m:r>
                                  <a:rPr lang="en-US" altLang="zh-CN" i="1">
                                    <a:latin typeface="Cambria Math" panose="02040503050406030204" pitchFamily="18" charset="0"/>
                                    <a:ea typeface="楷体" panose="02010609060101010101" pitchFamily="49" charset="-122"/>
                                    <a:cs typeface="Times New Roman" panose="02020603050405020304" pitchFamily="18" charset="0"/>
                                  </a:rPr>
                                  <m:t>1</m:t>
                                </m:r>
                              </m:e>
                            </m:mr>
                          </m:m>
                        </m:e>
                      </m:d>
                      <m:r>
                        <a:rPr lang="en-US" altLang="zh-CN" i="1">
                          <a:latin typeface="Cambria Math" panose="02040503050406030204" pitchFamily="18" charset="0"/>
                          <a:ea typeface="楷体" panose="02010609060101010101" pitchFamily="49" charset="-122"/>
                          <a:cs typeface="Times New Roman" panose="02020603050405020304" pitchFamily="18" charset="0"/>
                        </a:rPr>
                        <m:t>=0</m:t>
                      </m:r>
                    </m:oMath>
                  </m:oMathPara>
                </a14:m>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直线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称为点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关于圆锥曲线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的极线</a:t>
                </a: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称为直线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关于圆锥曲线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的极点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690689"/>
                <a:ext cx="7886700" cy="4486274"/>
              </a:xfrm>
              <a:blipFill>
                <a:blip r:embed="rId2"/>
                <a:stretch>
                  <a:fillRect l="-1391" t="-36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784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极点与极线的性质</a:t>
            </a:r>
            <a:endParaRPr lang="zh-CN" altLang="en-US" dirty="0"/>
          </a:p>
        </p:txBody>
      </p:sp>
      <p:sp>
        <p:nvSpPr>
          <p:cNvPr id="3" name="内容占位符 2"/>
          <p:cNvSpPr>
            <a:spLocks noGrp="1"/>
          </p:cNvSpPr>
          <p:nvPr>
            <p:ph idx="1"/>
          </p:nvPr>
        </p:nvSpPr>
        <p:spPr>
          <a:xfrm>
            <a:off x="628650" y="5107259"/>
            <a:ext cx="7886700" cy="1069704"/>
          </a:xfrm>
        </p:spPr>
        <p:txBody>
          <a:bodyPr/>
          <a:lstStyle/>
          <a:p>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是一条圆锥曲线，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是平面内两点，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在</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关于</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的极线上等价于</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在</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关于</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的极线上。</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Group 4"/>
          <p:cNvGrpSpPr>
            <a:grpSpLocks noChangeAspect="1"/>
          </p:cNvGrpSpPr>
          <p:nvPr/>
        </p:nvGrpSpPr>
        <p:grpSpPr bwMode="auto">
          <a:xfrm>
            <a:off x="2132013" y="1844676"/>
            <a:ext cx="4757738" cy="2997200"/>
            <a:chOff x="1343" y="1162"/>
            <a:chExt cx="2997" cy="1888"/>
          </a:xfrm>
        </p:grpSpPr>
        <p:sp>
          <p:nvSpPr>
            <p:cNvPr id="8" name="Oval 6"/>
            <p:cNvSpPr>
              <a:spLocks noChangeArrowheads="1"/>
            </p:cNvSpPr>
            <p:nvPr/>
          </p:nvSpPr>
          <p:spPr bwMode="auto">
            <a:xfrm>
              <a:off x="1343" y="1546"/>
              <a:ext cx="2506" cy="1504"/>
            </a:xfrm>
            <a:prstGeom prst="ellips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Line 7"/>
            <p:cNvSpPr>
              <a:spLocks noChangeShapeType="1"/>
            </p:cNvSpPr>
            <p:nvPr/>
          </p:nvSpPr>
          <p:spPr bwMode="auto">
            <a:xfrm flipH="1">
              <a:off x="2445" y="1416"/>
              <a:ext cx="1865" cy="135"/>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Line 8"/>
            <p:cNvSpPr>
              <a:spLocks noChangeShapeType="1"/>
            </p:cNvSpPr>
            <p:nvPr/>
          </p:nvSpPr>
          <p:spPr bwMode="auto">
            <a:xfrm flipH="1">
              <a:off x="3802" y="1416"/>
              <a:ext cx="508" cy="1085"/>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Line 9"/>
            <p:cNvSpPr>
              <a:spLocks noChangeShapeType="1"/>
            </p:cNvSpPr>
            <p:nvPr/>
          </p:nvSpPr>
          <p:spPr bwMode="auto">
            <a:xfrm flipV="1">
              <a:off x="1418" y="1416"/>
              <a:ext cx="2892" cy="626"/>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Line 10"/>
            <p:cNvSpPr>
              <a:spLocks noChangeShapeType="1"/>
            </p:cNvSpPr>
            <p:nvPr/>
          </p:nvSpPr>
          <p:spPr bwMode="auto">
            <a:xfrm>
              <a:off x="1932" y="1192"/>
              <a:ext cx="1870" cy="1309"/>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Line 11"/>
            <p:cNvSpPr>
              <a:spLocks noChangeShapeType="1"/>
            </p:cNvSpPr>
            <p:nvPr/>
          </p:nvSpPr>
          <p:spPr bwMode="auto">
            <a:xfrm flipH="1">
              <a:off x="1418" y="1192"/>
              <a:ext cx="514" cy="850"/>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Line 12"/>
            <p:cNvSpPr>
              <a:spLocks noChangeShapeType="1"/>
            </p:cNvSpPr>
            <p:nvPr/>
          </p:nvSpPr>
          <p:spPr bwMode="auto">
            <a:xfrm>
              <a:off x="1932" y="1192"/>
              <a:ext cx="1298" cy="45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Oval 13"/>
            <p:cNvSpPr>
              <a:spLocks noChangeArrowheads="1"/>
            </p:cNvSpPr>
            <p:nvPr/>
          </p:nvSpPr>
          <p:spPr bwMode="auto">
            <a:xfrm>
              <a:off x="4280" y="1386"/>
              <a:ext cx="60" cy="60"/>
            </a:xfrm>
            <a:prstGeom prst="ellipse">
              <a:avLst/>
            </a:prstGeom>
            <a:solidFill>
              <a:srgbClr val="FFFFFF"/>
            </a:solidFill>
            <a:ln w="238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Oval 14"/>
            <p:cNvSpPr>
              <a:spLocks noChangeArrowheads="1"/>
            </p:cNvSpPr>
            <p:nvPr/>
          </p:nvSpPr>
          <p:spPr bwMode="auto">
            <a:xfrm>
              <a:off x="4280" y="1386"/>
              <a:ext cx="60" cy="6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Oval 15"/>
            <p:cNvSpPr>
              <a:spLocks noChangeArrowheads="1"/>
            </p:cNvSpPr>
            <p:nvPr/>
          </p:nvSpPr>
          <p:spPr bwMode="auto">
            <a:xfrm>
              <a:off x="2415" y="1521"/>
              <a:ext cx="60" cy="60"/>
            </a:xfrm>
            <a:prstGeom prst="ellipse">
              <a:avLst/>
            </a:prstGeom>
            <a:solidFill>
              <a:srgbClr val="FFFFFF"/>
            </a:solidFill>
            <a:ln w="158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Oval 16"/>
            <p:cNvSpPr>
              <a:spLocks noChangeArrowheads="1"/>
            </p:cNvSpPr>
            <p:nvPr/>
          </p:nvSpPr>
          <p:spPr bwMode="auto">
            <a:xfrm>
              <a:off x="2415" y="1521"/>
              <a:ext cx="60" cy="6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Oval 17"/>
            <p:cNvSpPr>
              <a:spLocks noChangeArrowheads="1"/>
            </p:cNvSpPr>
            <p:nvPr/>
          </p:nvSpPr>
          <p:spPr bwMode="auto">
            <a:xfrm>
              <a:off x="3772" y="2471"/>
              <a:ext cx="60" cy="60"/>
            </a:xfrm>
            <a:prstGeom prst="ellipse">
              <a:avLst/>
            </a:prstGeom>
            <a:solidFill>
              <a:srgbClr val="FFFFFF"/>
            </a:solidFill>
            <a:ln w="158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Oval 18"/>
            <p:cNvSpPr>
              <a:spLocks noChangeArrowheads="1"/>
            </p:cNvSpPr>
            <p:nvPr/>
          </p:nvSpPr>
          <p:spPr bwMode="auto">
            <a:xfrm>
              <a:off x="3772" y="2471"/>
              <a:ext cx="60" cy="6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Oval 19"/>
            <p:cNvSpPr>
              <a:spLocks noChangeArrowheads="1"/>
            </p:cNvSpPr>
            <p:nvPr/>
          </p:nvSpPr>
          <p:spPr bwMode="auto">
            <a:xfrm>
              <a:off x="1901" y="1162"/>
              <a:ext cx="61" cy="60"/>
            </a:xfrm>
            <a:prstGeom prst="ellipse">
              <a:avLst/>
            </a:prstGeom>
            <a:solidFill>
              <a:srgbClr val="FFFFFF"/>
            </a:solidFill>
            <a:ln w="158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Oval 20"/>
            <p:cNvSpPr>
              <a:spLocks noChangeArrowheads="1"/>
            </p:cNvSpPr>
            <p:nvPr/>
          </p:nvSpPr>
          <p:spPr bwMode="auto">
            <a:xfrm>
              <a:off x="1901" y="1162"/>
              <a:ext cx="61" cy="6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Oval 21"/>
            <p:cNvSpPr>
              <a:spLocks noChangeArrowheads="1"/>
            </p:cNvSpPr>
            <p:nvPr/>
          </p:nvSpPr>
          <p:spPr bwMode="auto">
            <a:xfrm>
              <a:off x="1388" y="2012"/>
              <a:ext cx="60" cy="60"/>
            </a:xfrm>
            <a:prstGeom prst="ellipse">
              <a:avLst/>
            </a:prstGeom>
            <a:solidFill>
              <a:srgbClr val="FFFFFF"/>
            </a:solidFill>
            <a:ln w="158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Oval 22"/>
            <p:cNvSpPr>
              <a:spLocks noChangeArrowheads="1"/>
            </p:cNvSpPr>
            <p:nvPr/>
          </p:nvSpPr>
          <p:spPr bwMode="auto">
            <a:xfrm>
              <a:off x="1388" y="2012"/>
              <a:ext cx="60" cy="6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Oval 23"/>
            <p:cNvSpPr>
              <a:spLocks noChangeArrowheads="1"/>
            </p:cNvSpPr>
            <p:nvPr/>
          </p:nvSpPr>
          <p:spPr bwMode="auto">
            <a:xfrm>
              <a:off x="3200" y="1620"/>
              <a:ext cx="60" cy="60"/>
            </a:xfrm>
            <a:prstGeom prst="ellipse">
              <a:avLst/>
            </a:prstGeom>
            <a:solidFill>
              <a:srgbClr val="FFFFFF"/>
            </a:solidFill>
            <a:ln w="158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 name="Oval 24"/>
            <p:cNvSpPr>
              <a:spLocks noChangeArrowheads="1"/>
            </p:cNvSpPr>
            <p:nvPr/>
          </p:nvSpPr>
          <p:spPr bwMode="auto">
            <a:xfrm>
              <a:off x="3200" y="1620"/>
              <a:ext cx="60" cy="6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7" name="文本框 26"/>
          <p:cNvSpPr txBox="1"/>
          <p:nvPr/>
        </p:nvSpPr>
        <p:spPr>
          <a:xfrm>
            <a:off x="6857721" y="1938666"/>
            <a:ext cx="150233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 name="文本框 27"/>
          <p:cNvSpPr txBox="1"/>
          <p:nvPr/>
        </p:nvSpPr>
        <p:spPr>
          <a:xfrm>
            <a:off x="1563923" y="1582739"/>
            <a:ext cx="150233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5129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极点与极线的性质</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4737100"/>
            <a:ext cx="7886700" cy="1439862"/>
          </a:xfrm>
        </p:spPr>
        <p:txBody>
          <a:bodyPr/>
          <a:lstStyle/>
          <a:p>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是一条圆锥曲线，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是平面内三点，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分别是</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关于圆锥曲线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的极线，则</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l</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三线共点等价于</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三点共线。</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Group 4"/>
          <p:cNvGrpSpPr>
            <a:grpSpLocks noChangeAspect="1"/>
          </p:cNvGrpSpPr>
          <p:nvPr/>
        </p:nvGrpSpPr>
        <p:grpSpPr bwMode="auto">
          <a:xfrm>
            <a:off x="1808163" y="1704976"/>
            <a:ext cx="5516563" cy="2838450"/>
            <a:chOff x="1139" y="1074"/>
            <a:chExt cx="3475" cy="1788"/>
          </a:xfrm>
        </p:grpSpPr>
        <p:sp>
          <p:nvSpPr>
            <p:cNvPr id="8" name="Oval 6"/>
            <p:cNvSpPr>
              <a:spLocks noChangeArrowheads="1"/>
            </p:cNvSpPr>
            <p:nvPr/>
          </p:nvSpPr>
          <p:spPr bwMode="auto">
            <a:xfrm>
              <a:off x="1139" y="1494"/>
              <a:ext cx="2233" cy="1341"/>
            </a:xfrm>
            <a:prstGeom prst="ellipse">
              <a:avLst/>
            </a:pr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Line 7"/>
            <p:cNvSpPr>
              <a:spLocks noChangeShapeType="1"/>
            </p:cNvSpPr>
            <p:nvPr/>
          </p:nvSpPr>
          <p:spPr bwMode="auto">
            <a:xfrm flipH="1">
              <a:off x="1781" y="1101"/>
              <a:ext cx="1618" cy="457"/>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Line 8"/>
            <p:cNvSpPr>
              <a:spLocks noChangeShapeType="1"/>
            </p:cNvSpPr>
            <p:nvPr/>
          </p:nvSpPr>
          <p:spPr bwMode="auto">
            <a:xfrm flipH="1">
              <a:off x="3372" y="1101"/>
              <a:ext cx="27" cy="1074"/>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Line 9"/>
            <p:cNvSpPr>
              <a:spLocks noChangeShapeType="1"/>
            </p:cNvSpPr>
            <p:nvPr/>
          </p:nvSpPr>
          <p:spPr bwMode="auto">
            <a:xfrm flipH="1">
              <a:off x="2256" y="1744"/>
              <a:ext cx="870" cy="1091"/>
            </a:xfrm>
            <a:prstGeom prst="line">
              <a:avLst/>
            </a:prstGeom>
            <a:noFill/>
            <a:ln w="20638"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Line 10"/>
            <p:cNvSpPr>
              <a:spLocks noChangeShapeType="1"/>
            </p:cNvSpPr>
            <p:nvPr/>
          </p:nvSpPr>
          <p:spPr bwMode="auto">
            <a:xfrm flipH="1" flipV="1">
              <a:off x="3126" y="1744"/>
              <a:ext cx="1461" cy="1091"/>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Line 11"/>
            <p:cNvSpPr>
              <a:spLocks noChangeShapeType="1"/>
            </p:cNvSpPr>
            <p:nvPr/>
          </p:nvSpPr>
          <p:spPr bwMode="auto">
            <a:xfrm>
              <a:off x="2256" y="2835"/>
              <a:ext cx="2331" cy="0"/>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Line 12"/>
            <p:cNvSpPr>
              <a:spLocks noChangeShapeType="1"/>
            </p:cNvSpPr>
            <p:nvPr/>
          </p:nvSpPr>
          <p:spPr bwMode="auto">
            <a:xfrm flipH="1" flipV="1">
              <a:off x="2805" y="1581"/>
              <a:ext cx="1203" cy="407"/>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Line 13"/>
            <p:cNvSpPr>
              <a:spLocks noChangeShapeType="1"/>
            </p:cNvSpPr>
            <p:nvPr/>
          </p:nvSpPr>
          <p:spPr bwMode="auto">
            <a:xfrm flipH="1">
              <a:off x="3092" y="1988"/>
              <a:ext cx="916" cy="621"/>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Line 14"/>
            <p:cNvSpPr>
              <a:spLocks noChangeShapeType="1"/>
            </p:cNvSpPr>
            <p:nvPr/>
          </p:nvSpPr>
          <p:spPr bwMode="auto">
            <a:xfrm>
              <a:off x="3399" y="1101"/>
              <a:ext cx="1188" cy="1734"/>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Line 15"/>
            <p:cNvSpPr>
              <a:spLocks noChangeShapeType="1"/>
            </p:cNvSpPr>
            <p:nvPr/>
          </p:nvSpPr>
          <p:spPr bwMode="auto">
            <a:xfrm flipH="1">
              <a:off x="3092" y="1101"/>
              <a:ext cx="307" cy="1508"/>
            </a:xfrm>
            <a:prstGeom prst="line">
              <a:avLst/>
            </a:prstGeom>
            <a:noFill/>
            <a:ln w="20638" cap="rnd">
              <a:solidFill>
                <a:srgbClr val="4444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Line 16"/>
            <p:cNvSpPr>
              <a:spLocks noChangeShapeType="1"/>
            </p:cNvSpPr>
            <p:nvPr/>
          </p:nvSpPr>
          <p:spPr bwMode="auto">
            <a:xfrm>
              <a:off x="1781" y="1558"/>
              <a:ext cx="1591" cy="617"/>
            </a:xfrm>
            <a:prstGeom prst="line">
              <a:avLst/>
            </a:prstGeom>
            <a:noFill/>
            <a:ln w="20638"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Line 17"/>
            <p:cNvSpPr>
              <a:spLocks noChangeShapeType="1"/>
            </p:cNvSpPr>
            <p:nvPr/>
          </p:nvSpPr>
          <p:spPr bwMode="auto">
            <a:xfrm>
              <a:off x="2805" y="1581"/>
              <a:ext cx="287" cy="1028"/>
            </a:xfrm>
            <a:prstGeom prst="line">
              <a:avLst/>
            </a:prstGeom>
            <a:noFill/>
            <a:ln w="20638" cap="rnd">
              <a:solidFill>
                <a:srgbClr val="00B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Oval 18"/>
            <p:cNvSpPr>
              <a:spLocks noChangeArrowheads="1"/>
            </p:cNvSpPr>
            <p:nvPr/>
          </p:nvSpPr>
          <p:spPr bwMode="auto">
            <a:xfrm>
              <a:off x="3372" y="1074"/>
              <a:ext cx="54" cy="54"/>
            </a:xfrm>
            <a:prstGeom prst="ellipse">
              <a:avLst/>
            </a:prstGeom>
            <a:solidFill>
              <a:srgbClr val="FF0000"/>
            </a:solidFill>
            <a:ln w="20638"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Oval 20"/>
            <p:cNvSpPr>
              <a:spLocks noChangeArrowheads="1"/>
            </p:cNvSpPr>
            <p:nvPr/>
          </p:nvSpPr>
          <p:spPr bwMode="auto">
            <a:xfrm>
              <a:off x="1754" y="1531"/>
              <a:ext cx="54" cy="54"/>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Oval 21"/>
            <p:cNvSpPr>
              <a:spLocks noChangeArrowheads="1"/>
            </p:cNvSpPr>
            <p:nvPr/>
          </p:nvSpPr>
          <p:spPr bwMode="auto">
            <a:xfrm>
              <a:off x="1754" y="1531"/>
              <a:ext cx="54" cy="54"/>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Oval 22"/>
            <p:cNvSpPr>
              <a:spLocks noChangeArrowheads="1"/>
            </p:cNvSpPr>
            <p:nvPr/>
          </p:nvSpPr>
          <p:spPr bwMode="auto">
            <a:xfrm>
              <a:off x="3346" y="2148"/>
              <a:ext cx="53" cy="53"/>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Oval 23"/>
            <p:cNvSpPr>
              <a:spLocks noChangeArrowheads="1"/>
            </p:cNvSpPr>
            <p:nvPr/>
          </p:nvSpPr>
          <p:spPr bwMode="auto">
            <a:xfrm>
              <a:off x="3346" y="2148"/>
              <a:ext cx="53" cy="5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 name="Oval 24"/>
            <p:cNvSpPr>
              <a:spLocks noChangeArrowheads="1"/>
            </p:cNvSpPr>
            <p:nvPr/>
          </p:nvSpPr>
          <p:spPr bwMode="auto">
            <a:xfrm>
              <a:off x="4561" y="2809"/>
              <a:ext cx="53" cy="53"/>
            </a:xfrm>
            <a:prstGeom prst="ellipse">
              <a:avLst/>
            </a:prstGeom>
            <a:solidFill>
              <a:srgbClr val="0000FF"/>
            </a:solidFill>
            <a:ln w="14288" cap="rnd">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 name="Oval 26"/>
            <p:cNvSpPr>
              <a:spLocks noChangeArrowheads="1"/>
            </p:cNvSpPr>
            <p:nvPr/>
          </p:nvSpPr>
          <p:spPr bwMode="auto">
            <a:xfrm>
              <a:off x="3099" y="1717"/>
              <a:ext cx="54" cy="54"/>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Oval 27"/>
            <p:cNvSpPr>
              <a:spLocks noChangeArrowheads="1"/>
            </p:cNvSpPr>
            <p:nvPr/>
          </p:nvSpPr>
          <p:spPr bwMode="auto">
            <a:xfrm>
              <a:off x="3099" y="1717"/>
              <a:ext cx="54" cy="54"/>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0" name="Oval 28"/>
            <p:cNvSpPr>
              <a:spLocks noChangeArrowheads="1"/>
            </p:cNvSpPr>
            <p:nvPr/>
          </p:nvSpPr>
          <p:spPr bwMode="auto">
            <a:xfrm>
              <a:off x="2229" y="2809"/>
              <a:ext cx="54" cy="53"/>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1" name="Oval 29"/>
            <p:cNvSpPr>
              <a:spLocks noChangeArrowheads="1"/>
            </p:cNvSpPr>
            <p:nvPr/>
          </p:nvSpPr>
          <p:spPr bwMode="auto">
            <a:xfrm>
              <a:off x="2229" y="2809"/>
              <a:ext cx="54" cy="5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2" name="Oval 30"/>
            <p:cNvSpPr>
              <a:spLocks noChangeArrowheads="1"/>
            </p:cNvSpPr>
            <p:nvPr/>
          </p:nvSpPr>
          <p:spPr bwMode="auto">
            <a:xfrm>
              <a:off x="3981" y="1961"/>
              <a:ext cx="53" cy="54"/>
            </a:xfrm>
            <a:prstGeom prst="ellipse">
              <a:avLst/>
            </a:prstGeom>
            <a:solidFill>
              <a:srgbClr val="00B050"/>
            </a:solidFill>
            <a:ln w="14288" cap="rnd">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Oval 32"/>
            <p:cNvSpPr>
              <a:spLocks noChangeArrowheads="1"/>
            </p:cNvSpPr>
            <p:nvPr/>
          </p:nvSpPr>
          <p:spPr bwMode="auto">
            <a:xfrm>
              <a:off x="2778" y="1554"/>
              <a:ext cx="54" cy="53"/>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 name="Oval 33"/>
            <p:cNvSpPr>
              <a:spLocks noChangeArrowheads="1"/>
            </p:cNvSpPr>
            <p:nvPr/>
          </p:nvSpPr>
          <p:spPr bwMode="auto">
            <a:xfrm>
              <a:off x="2778" y="1554"/>
              <a:ext cx="54" cy="5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Oval 34"/>
            <p:cNvSpPr>
              <a:spLocks noChangeArrowheads="1"/>
            </p:cNvSpPr>
            <p:nvPr/>
          </p:nvSpPr>
          <p:spPr bwMode="auto">
            <a:xfrm>
              <a:off x="3065" y="2582"/>
              <a:ext cx="54" cy="54"/>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Oval 35"/>
            <p:cNvSpPr>
              <a:spLocks noChangeArrowheads="1"/>
            </p:cNvSpPr>
            <p:nvPr/>
          </p:nvSpPr>
          <p:spPr bwMode="auto">
            <a:xfrm>
              <a:off x="3065" y="2582"/>
              <a:ext cx="54" cy="54"/>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8" name="Oval 36"/>
            <p:cNvSpPr>
              <a:spLocks noChangeArrowheads="1"/>
            </p:cNvSpPr>
            <p:nvPr/>
          </p:nvSpPr>
          <p:spPr bwMode="auto">
            <a:xfrm>
              <a:off x="2895" y="1973"/>
              <a:ext cx="54" cy="54"/>
            </a:xfrm>
            <a:prstGeom prst="ellipse">
              <a:avLst/>
            </a:prstGeom>
            <a:solidFill>
              <a:srgbClr val="000000"/>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9" name="Oval 37"/>
            <p:cNvSpPr>
              <a:spLocks noChangeArrowheads="1"/>
            </p:cNvSpPr>
            <p:nvPr/>
          </p:nvSpPr>
          <p:spPr bwMode="auto">
            <a:xfrm>
              <a:off x="2895" y="1973"/>
              <a:ext cx="54" cy="54"/>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40" name="文本框 39"/>
          <p:cNvSpPr txBox="1"/>
          <p:nvPr/>
        </p:nvSpPr>
        <p:spPr>
          <a:xfrm>
            <a:off x="5438775" y="1389393"/>
            <a:ext cx="52450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文本框 40"/>
          <p:cNvSpPr txBox="1"/>
          <p:nvPr/>
        </p:nvSpPr>
        <p:spPr>
          <a:xfrm>
            <a:off x="6338888" y="2711685"/>
            <a:ext cx="52450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文本框 41"/>
          <p:cNvSpPr txBox="1"/>
          <p:nvPr/>
        </p:nvSpPr>
        <p:spPr>
          <a:xfrm>
            <a:off x="7275349" y="4141788"/>
            <a:ext cx="52450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文本框 42"/>
          <p:cNvSpPr txBox="1"/>
          <p:nvPr/>
        </p:nvSpPr>
        <p:spPr>
          <a:xfrm>
            <a:off x="3587122" y="2412864"/>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文本框 43"/>
          <p:cNvSpPr txBox="1"/>
          <p:nvPr/>
        </p:nvSpPr>
        <p:spPr>
          <a:xfrm>
            <a:off x="4449561" y="3353305"/>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文本框 44"/>
          <p:cNvSpPr txBox="1"/>
          <p:nvPr/>
        </p:nvSpPr>
        <p:spPr>
          <a:xfrm>
            <a:off x="3867685" y="3372973"/>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a:t>
            </a:r>
            <a:r>
              <a:rPr kumimoji="0" lang="en-US" altLang="zh-CN" sz="2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76238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极点与极线的性质</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4508499"/>
            <a:ext cx="7886700" cy="1668463"/>
          </a:xfrm>
        </p:spPr>
        <p:txBody>
          <a:bodyPr/>
          <a:lstStyle/>
          <a:p>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四边形</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ABCD</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内接于圆锥曲线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AD</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于</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BC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交于点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过</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的两条切线交于点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E</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，过</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的两条切线交于点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F</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，则</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EF</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是点</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关于圆锥曲线</a:t>
            </a:r>
            <a:r>
              <a:rPr lang="en-US" altLang="zh-CN" i="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的极线</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Group 4"/>
          <p:cNvGrpSpPr>
            <a:grpSpLocks noChangeAspect="1"/>
          </p:cNvGrpSpPr>
          <p:nvPr/>
        </p:nvGrpSpPr>
        <p:grpSpPr bwMode="auto">
          <a:xfrm>
            <a:off x="2314575" y="1758951"/>
            <a:ext cx="4414838" cy="2724150"/>
            <a:chOff x="1458" y="1108"/>
            <a:chExt cx="2781" cy="1716"/>
          </a:xfrm>
        </p:grpSpPr>
        <p:sp>
          <p:nvSpPr>
            <p:cNvPr id="8" name="Oval 6"/>
            <p:cNvSpPr>
              <a:spLocks noChangeArrowheads="1"/>
            </p:cNvSpPr>
            <p:nvPr/>
          </p:nvSpPr>
          <p:spPr bwMode="auto">
            <a:xfrm>
              <a:off x="1458" y="1313"/>
              <a:ext cx="1824" cy="109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Line 7"/>
            <p:cNvSpPr>
              <a:spLocks noChangeShapeType="1"/>
            </p:cNvSpPr>
            <p:nvPr/>
          </p:nvSpPr>
          <p:spPr bwMode="auto">
            <a:xfrm>
              <a:off x="2013" y="1357"/>
              <a:ext cx="2204" cy="57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Line 8"/>
            <p:cNvSpPr>
              <a:spLocks noChangeShapeType="1"/>
            </p:cNvSpPr>
            <p:nvPr/>
          </p:nvSpPr>
          <p:spPr bwMode="auto">
            <a:xfrm flipV="1">
              <a:off x="1750" y="1933"/>
              <a:ext cx="2467" cy="33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Line 9"/>
            <p:cNvSpPr>
              <a:spLocks noChangeShapeType="1"/>
            </p:cNvSpPr>
            <p:nvPr/>
          </p:nvSpPr>
          <p:spPr bwMode="auto">
            <a:xfrm flipH="1">
              <a:off x="2013" y="1130"/>
              <a:ext cx="887" cy="22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Line 10"/>
            <p:cNvSpPr>
              <a:spLocks noChangeShapeType="1"/>
            </p:cNvSpPr>
            <p:nvPr/>
          </p:nvSpPr>
          <p:spPr bwMode="auto">
            <a:xfrm>
              <a:off x="2900" y="1130"/>
              <a:ext cx="328" cy="54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Line 11"/>
            <p:cNvSpPr>
              <a:spLocks noChangeShapeType="1"/>
            </p:cNvSpPr>
            <p:nvPr/>
          </p:nvSpPr>
          <p:spPr bwMode="auto">
            <a:xfrm>
              <a:off x="1750" y="2263"/>
              <a:ext cx="970" cy="53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Line 12"/>
            <p:cNvSpPr>
              <a:spLocks noChangeShapeType="1"/>
            </p:cNvSpPr>
            <p:nvPr/>
          </p:nvSpPr>
          <p:spPr bwMode="auto">
            <a:xfrm flipH="1">
              <a:off x="2720" y="2067"/>
              <a:ext cx="496" cy="73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Line 13"/>
            <p:cNvSpPr>
              <a:spLocks noChangeShapeType="1"/>
            </p:cNvSpPr>
            <p:nvPr/>
          </p:nvSpPr>
          <p:spPr bwMode="auto">
            <a:xfrm flipH="1">
              <a:off x="2720" y="1130"/>
              <a:ext cx="180" cy="167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Line 14"/>
            <p:cNvSpPr>
              <a:spLocks noChangeShapeType="1"/>
            </p:cNvSpPr>
            <p:nvPr/>
          </p:nvSpPr>
          <p:spPr bwMode="auto">
            <a:xfrm flipH="1">
              <a:off x="1750" y="1357"/>
              <a:ext cx="263" cy="90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Line 15"/>
            <p:cNvSpPr>
              <a:spLocks noChangeShapeType="1"/>
            </p:cNvSpPr>
            <p:nvPr/>
          </p:nvSpPr>
          <p:spPr bwMode="auto">
            <a:xfrm flipV="1">
              <a:off x="3216" y="1675"/>
              <a:ext cx="12" cy="39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Oval 16"/>
            <p:cNvSpPr>
              <a:spLocks noChangeArrowheads="1"/>
            </p:cNvSpPr>
            <p:nvPr/>
          </p:nvSpPr>
          <p:spPr bwMode="auto">
            <a:xfrm>
              <a:off x="1991" y="1335"/>
              <a:ext cx="43"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Oval 17"/>
            <p:cNvSpPr>
              <a:spLocks noChangeArrowheads="1"/>
            </p:cNvSpPr>
            <p:nvPr/>
          </p:nvSpPr>
          <p:spPr bwMode="auto">
            <a:xfrm>
              <a:off x="1991" y="1335"/>
              <a:ext cx="43"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Oval 18"/>
            <p:cNvSpPr>
              <a:spLocks noChangeArrowheads="1"/>
            </p:cNvSpPr>
            <p:nvPr/>
          </p:nvSpPr>
          <p:spPr bwMode="auto">
            <a:xfrm>
              <a:off x="1728" y="2241"/>
              <a:ext cx="44"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Oval 19"/>
            <p:cNvSpPr>
              <a:spLocks noChangeArrowheads="1"/>
            </p:cNvSpPr>
            <p:nvPr/>
          </p:nvSpPr>
          <p:spPr bwMode="auto">
            <a:xfrm>
              <a:off x="1728" y="2241"/>
              <a:ext cx="44"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Oval 20"/>
            <p:cNvSpPr>
              <a:spLocks noChangeArrowheads="1"/>
            </p:cNvSpPr>
            <p:nvPr/>
          </p:nvSpPr>
          <p:spPr bwMode="auto">
            <a:xfrm>
              <a:off x="3194" y="2045"/>
              <a:ext cx="44"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Oval 21"/>
            <p:cNvSpPr>
              <a:spLocks noChangeArrowheads="1"/>
            </p:cNvSpPr>
            <p:nvPr/>
          </p:nvSpPr>
          <p:spPr bwMode="auto">
            <a:xfrm>
              <a:off x="3194" y="2045"/>
              <a:ext cx="44"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Oval 22"/>
            <p:cNvSpPr>
              <a:spLocks noChangeArrowheads="1"/>
            </p:cNvSpPr>
            <p:nvPr/>
          </p:nvSpPr>
          <p:spPr bwMode="auto">
            <a:xfrm>
              <a:off x="3206" y="1653"/>
              <a:ext cx="44"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Oval 23"/>
            <p:cNvSpPr>
              <a:spLocks noChangeArrowheads="1"/>
            </p:cNvSpPr>
            <p:nvPr/>
          </p:nvSpPr>
          <p:spPr bwMode="auto">
            <a:xfrm>
              <a:off x="3206" y="1653"/>
              <a:ext cx="44"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 name="Oval 24"/>
            <p:cNvSpPr>
              <a:spLocks noChangeArrowheads="1"/>
            </p:cNvSpPr>
            <p:nvPr/>
          </p:nvSpPr>
          <p:spPr bwMode="auto">
            <a:xfrm>
              <a:off x="2878" y="1108"/>
              <a:ext cx="44"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 name="Oval 25"/>
            <p:cNvSpPr>
              <a:spLocks noChangeArrowheads="1"/>
            </p:cNvSpPr>
            <p:nvPr/>
          </p:nvSpPr>
          <p:spPr bwMode="auto">
            <a:xfrm>
              <a:off x="2878" y="1108"/>
              <a:ext cx="44"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 name="Oval 26"/>
            <p:cNvSpPr>
              <a:spLocks noChangeArrowheads="1"/>
            </p:cNvSpPr>
            <p:nvPr/>
          </p:nvSpPr>
          <p:spPr bwMode="auto">
            <a:xfrm>
              <a:off x="2698" y="2780"/>
              <a:ext cx="43"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Oval 27"/>
            <p:cNvSpPr>
              <a:spLocks noChangeArrowheads="1"/>
            </p:cNvSpPr>
            <p:nvPr/>
          </p:nvSpPr>
          <p:spPr bwMode="auto">
            <a:xfrm>
              <a:off x="2698" y="2780"/>
              <a:ext cx="43"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0" name="Oval 28"/>
            <p:cNvSpPr>
              <a:spLocks noChangeArrowheads="1"/>
            </p:cNvSpPr>
            <p:nvPr/>
          </p:nvSpPr>
          <p:spPr bwMode="auto">
            <a:xfrm>
              <a:off x="4195" y="1911"/>
              <a:ext cx="44" cy="44"/>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1" name="Oval 29"/>
            <p:cNvSpPr>
              <a:spLocks noChangeArrowheads="1"/>
            </p:cNvSpPr>
            <p:nvPr/>
          </p:nvSpPr>
          <p:spPr bwMode="auto">
            <a:xfrm>
              <a:off x="4195" y="1911"/>
              <a:ext cx="44" cy="4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32" name="文本框 31"/>
          <p:cNvSpPr txBox="1"/>
          <p:nvPr/>
        </p:nvSpPr>
        <p:spPr>
          <a:xfrm>
            <a:off x="2822583" y="1677988"/>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文本框 32"/>
          <p:cNvSpPr txBox="1"/>
          <p:nvPr/>
        </p:nvSpPr>
        <p:spPr>
          <a:xfrm>
            <a:off x="2410096" y="3527286"/>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文本框 33"/>
          <p:cNvSpPr txBox="1"/>
          <p:nvPr/>
        </p:nvSpPr>
        <p:spPr>
          <a:xfrm>
            <a:off x="4996529" y="3194673"/>
            <a:ext cx="42351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文本框 34"/>
          <p:cNvSpPr txBox="1"/>
          <p:nvPr/>
        </p:nvSpPr>
        <p:spPr>
          <a:xfrm>
            <a:off x="5047011" y="2192046"/>
            <a:ext cx="44435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文本框 35"/>
          <p:cNvSpPr txBox="1"/>
          <p:nvPr/>
        </p:nvSpPr>
        <p:spPr>
          <a:xfrm>
            <a:off x="4610062" y="1399244"/>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文本框 36"/>
          <p:cNvSpPr txBox="1"/>
          <p:nvPr/>
        </p:nvSpPr>
        <p:spPr>
          <a:xfrm>
            <a:off x="4345589" y="4135821"/>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F</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文本框 37"/>
          <p:cNvSpPr txBox="1"/>
          <p:nvPr/>
        </p:nvSpPr>
        <p:spPr>
          <a:xfrm>
            <a:off x="6722331" y="2772104"/>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15310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latin typeface="宋体" panose="02010600030101010101" pitchFamily="2" charset="-122"/>
                <a:ea typeface="宋体" panose="02010600030101010101" pitchFamily="2" charset="-122"/>
                <a:cs typeface="Times New Roman" panose="02020603050405020304" pitchFamily="18" charset="0"/>
              </a:rPr>
              <a:t>帕斯卡定理</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a:xfrm>
            <a:off x="628650" y="4850779"/>
            <a:ext cx="7886700" cy="1326183"/>
          </a:xfrm>
        </p:spPr>
        <p:txBody>
          <a:bodyPr>
            <a:noAutofit/>
          </a:bodyPr>
          <a:lstStyle/>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帕斯卡定理：六边形</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ABCDEF</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内接于圆锥曲线，</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AB</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DE</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交于点</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G</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BC</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EF</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交于点</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H</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CD</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FA</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交于点</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，证明：</a:t>
            </a: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GHI</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三点共线</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3" name="文本框 62"/>
          <p:cNvSpPr txBox="1"/>
          <p:nvPr/>
        </p:nvSpPr>
        <p:spPr>
          <a:xfrm>
            <a:off x="3522914" y="2961652"/>
            <a:ext cx="325730"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A</a:t>
            </a:r>
            <a:endParaRPr lang="zh-CN" altLang="en-US" i="1" dirty="0">
              <a:latin typeface="Times New Roman" panose="02020603050405020304" pitchFamily="18" charset="0"/>
              <a:cs typeface="Times New Roman" panose="02020603050405020304" pitchFamily="18" charset="0"/>
            </a:endParaRPr>
          </a:p>
        </p:txBody>
      </p:sp>
      <p:sp>
        <p:nvSpPr>
          <p:cNvPr id="64" name="文本框 63"/>
          <p:cNvSpPr txBox="1"/>
          <p:nvPr/>
        </p:nvSpPr>
        <p:spPr>
          <a:xfrm>
            <a:off x="2574779" y="2602389"/>
            <a:ext cx="325730"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B</a:t>
            </a:r>
            <a:endParaRPr lang="zh-CN" altLang="en-US" i="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2003780" y="4071257"/>
            <a:ext cx="338554"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C</a:t>
            </a:r>
            <a:endParaRPr lang="zh-CN" altLang="en-US" i="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4680203" y="4395056"/>
            <a:ext cx="351378"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D</a:t>
            </a:r>
            <a:endParaRPr lang="zh-CN" altLang="en-US" i="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4902701" y="3701925"/>
            <a:ext cx="325730"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endParaRPr lang="zh-CN" altLang="en-US" i="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4256337" y="3357935"/>
            <a:ext cx="325730"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F</a:t>
            </a:r>
            <a:endParaRPr lang="zh-CN" altLang="en-US" i="1" dirty="0">
              <a:latin typeface="Times New Roman" panose="02020603050405020304" pitchFamily="18" charset="0"/>
              <a:cs typeface="Times New Roman" panose="02020603050405020304" pitchFamily="18" charset="0"/>
            </a:endParaRPr>
          </a:p>
        </p:txBody>
      </p:sp>
      <p:sp>
        <p:nvSpPr>
          <p:cNvPr id="69" name="文本框 68"/>
          <p:cNvSpPr txBox="1"/>
          <p:nvPr/>
        </p:nvSpPr>
        <p:spPr>
          <a:xfrm>
            <a:off x="2973868" y="1482568"/>
            <a:ext cx="351378"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H</a:t>
            </a:r>
            <a:endParaRPr lang="zh-CN" altLang="en-US" i="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4969001" y="2842062"/>
            <a:ext cx="351378"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G</a:t>
            </a:r>
            <a:endParaRPr lang="zh-CN" altLang="en-US" i="1"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7098236" y="4347560"/>
            <a:ext cx="261610" cy="369332"/>
          </a:xfrm>
          <a:prstGeom prst="rect">
            <a:avLst/>
          </a:prstGeom>
          <a:noFill/>
        </p:spPr>
        <p:txBody>
          <a:bodyPr wrap="none" rtlCol="0">
            <a:spAutoFit/>
          </a:bodyPr>
          <a:lstStyle/>
          <a:p>
            <a:r>
              <a:rPr lang="en-US" altLang="zh-CN" i="1" dirty="0" smtClean="0">
                <a:latin typeface="Times New Roman" panose="02020603050405020304" pitchFamily="18" charset="0"/>
                <a:cs typeface="Times New Roman" panose="02020603050405020304" pitchFamily="18" charset="0"/>
              </a:rPr>
              <a:t>I</a:t>
            </a:r>
            <a:endParaRPr lang="zh-CN" altLang="en-US" i="1" dirty="0">
              <a:latin typeface="Times New Roman" panose="02020603050405020304" pitchFamily="18" charset="0"/>
              <a:cs typeface="Times New Roman" panose="02020603050405020304" pitchFamily="18" charset="0"/>
            </a:endParaRPr>
          </a:p>
        </p:txBody>
      </p:sp>
      <p:grpSp>
        <p:nvGrpSpPr>
          <p:cNvPr id="73" name="Group 64"/>
          <p:cNvGrpSpPr>
            <a:grpSpLocks noChangeAspect="1"/>
          </p:cNvGrpSpPr>
          <p:nvPr/>
        </p:nvGrpSpPr>
        <p:grpSpPr bwMode="auto">
          <a:xfrm>
            <a:off x="1855039" y="1779895"/>
            <a:ext cx="5429378" cy="3073701"/>
            <a:chOff x="890" y="998"/>
            <a:chExt cx="3501" cy="1982"/>
          </a:xfrm>
        </p:grpSpPr>
        <p:sp>
          <p:nvSpPr>
            <p:cNvPr id="76" name="Freeform 66"/>
            <p:cNvSpPr>
              <a:spLocks/>
            </p:cNvSpPr>
            <p:nvPr/>
          </p:nvSpPr>
          <p:spPr bwMode="auto">
            <a:xfrm>
              <a:off x="890" y="1645"/>
              <a:ext cx="2083" cy="1335"/>
            </a:xfrm>
            <a:custGeom>
              <a:avLst/>
              <a:gdLst>
                <a:gd name="T0" fmla="*/ 180 w 4789"/>
                <a:gd name="T1" fmla="*/ 932 h 3069"/>
                <a:gd name="T2" fmla="*/ 2067 w 4789"/>
                <a:gd name="T3" fmla="*/ 2737 h 3069"/>
                <a:gd name="T4" fmla="*/ 4609 w 4789"/>
                <a:gd name="T5" fmla="*/ 2137 h 3069"/>
                <a:gd name="T6" fmla="*/ 2721 w 4789"/>
                <a:gd name="T7" fmla="*/ 333 h 3069"/>
                <a:gd name="T8" fmla="*/ 180 w 4789"/>
                <a:gd name="T9" fmla="*/ 932 h 3069"/>
              </a:gdLst>
              <a:ahLst/>
              <a:cxnLst>
                <a:cxn ang="0">
                  <a:pos x="T0" y="T1"/>
                </a:cxn>
                <a:cxn ang="0">
                  <a:pos x="T2" y="T3"/>
                </a:cxn>
                <a:cxn ang="0">
                  <a:pos x="T4" y="T5"/>
                </a:cxn>
                <a:cxn ang="0">
                  <a:pos x="T6" y="T7"/>
                </a:cxn>
                <a:cxn ang="0">
                  <a:pos x="T8" y="T9"/>
                </a:cxn>
              </a:cxnLst>
              <a:rect l="0" t="0" r="r" b="b"/>
              <a:pathLst>
                <a:path w="4789" h="3069">
                  <a:moveTo>
                    <a:pt x="180" y="932"/>
                  </a:moveTo>
                  <a:cubicBezTo>
                    <a:pt x="0" y="1596"/>
                    <a:pt x="844" y="2404"/>
                    <a:pt x="2067" y="2737"/>
                  </a:cubicBezTo>
                  <a:cubicBezTo>
                    <a:pt x="3290" y="3069"/>
                    <a:pt x="4428" y="2801"/>
                    <a:pt x="4609" y="2137"/>
                  </a:cubicBezTo>
                  <a:cubicBezTo>
                    <a:pt x="4789" y="1473"/>
                    <a:pt x="3944" y="665"/>
                    <a:pt x="2721" y="333"/>
                  </a:cubicBezTo>
                  <a:cubicBezTo>
                    <a:pt x="1498" y="0"/>
                    <a:pt x="361" y="268"/>
                    <a:pt x="180" y="932"/>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67"/>
            <p:cNvSpPr>
              <a:spLocks noChangeShapeType="1"/>
            </p:cNvSpPr>
            <p:nvPr/>
          </p:nvSpPr>
          <p:spPr bwMode="auto">
            <a:xfrm flipH="1">
              <a:off x="1182" y="1025"/>
              <a:ext cx="577" cy="1502"/>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68"/>
            <p:cNvSpPr>
              <a:spLocks noChangeShapeType="1"/>
            </p:cNvSpPr>
            <p:nvPr/>
          </p:nvSpPr>
          <p:spPr bwMode="auto">
            <a:xfrm>
              <a:off x="1182" y="2527"/>
              <a:ext cx="3183" cy="355"/>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69"/>
            <p:cNvSpPr>
              <a:spLocks noChangeShapeType="1"/>
            </p:cNvSpPr>
            <p:nvPr/>
          </p:nvSpPr>
          <p:spPr bwMode="auto">
            <a:xfrm flipH="1" flipV="1">
              <a:off x="2095" y="1796"/>
              <a:ext cx="2270" cy="1086"/>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70"/>
            <p:cNvSpPr>
              <a:spLocks noChangeShapeType="1"/>
            </p:cNvSpPr>
            <p:nvPr/>
          </p:nvSpPr>
          <p:spPr bwMode="auto">
            <a:xfrm>
              <a:off x="1759" y="1025"/>
              <a:ext cx="1119" cy="1337"/>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71"/>
            <p:cNvSpPr>
              <a:spLocks noChangeShapeType="1"/>
            </p:cNvSpPr>
            <p:nvPr/>
          </p:nvSpPr>
          <p:spPr bwMode="auto">
            <a:xfrm>
              <a:off x="1487" y="1735"/>
              <a:ext cx="1475" cy="147"/>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2"/>
            <p:cNvSpPr>
              <a:spLocks noChangeShapeType="1"/>
            </p:cNvSpPr>
            <p:nvPr/>
          </p:nvSpPr>
          <p:spPr bwMode="auto">
            <a:xfrm flipH="1">
              <a:off x="2817" y="1882"/>
              <a:ext cx="145" cy="828"/>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3"/>
            <p:cNvSpPr>
              <a:spLocks noChangeShapeType="1"/>
            </p:cNvSpPr>
            <p:nvPr/>
          </p:nvSpPr>
          <p:spPr bwMode="auto">
            <a:xfrm>
              <a:off x="1759" y="1025"/>
              <a:ext cx="2606" cy="1857"/>
            </a:xfrm>
            <a:prstGeom prst="line">
              <a:avLst/>
            </a:prstGeom>
            <a:noFill/>
            <a:ln w="20638"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n>
                  <a:solidFill>
                    <a:srgbClr val="FF0000"/>
                  </a:solidFill>
                </a:ln>
              </a:endParaRPr>
            </a:p>
          </p:txBody>
        </p:sp>
        <p:sp>
          <p:nvSpPr>
            <p:cNvPr id="85" name="Oval 75"/>
            <p:cNvSpPr>
              <a:spLocks noChangeArrowheads="1"/>
            </p:cNvSpPr>
            <p:nvPr/>
          </p:nvSpPr>
          <p:spPr bwMode="auto">
            <a:xfrm>
              <a:off x="2069" y="1770"/>
              <a:ext cx="53" cy="52"/>
            </a:xfrm>
            <a:prstGeom prst="ellipse">
              <a:avLst/>
            </a:prstGeom>
            <a:solidFill>
              <a:srgbClr val="FFFFFF"/>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Oval 76"/>
            <p:cNvSpPr>
              <a:spLocks noChangeArrowheads="1"/>
            </p:cNvSpPr>
            <p:nvPr/>
          </p:nvSpPr>
          <p:spPr bwMode="auto">
            <a:xfrm>
              <a:off x="2069" y="1770"/>
              <a:ext cx="53" cy="52"/>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77"/>
            <p:cNvSpPr>
              <a:spLocks noChangeArrowheads="1"/>
            </p:cNvSpPr>
            <p:nvPr/>
          </p:nvSpPr>
          <p:spPr bwMode="auto">
            <a:xfrm>
              <a:off x="1460" y="1709"/>
              <a:ext cx="53" cy="52"/>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Oval 78"/>
            <p:cNvSpPr>
              <a:spLocks noChangeArrowheads="1"/>
            </p:cNvSpPr>
            <p:nvPr/>
          </p:nvSpPr>
          <p:spPr bwMode="auto">
            <a:xfrm>
              <a:off x="1460" y="1709"/>
              <a:ext cx="53" cy="52"/>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79"/>
            <p:cNvSpPr>
              <a:spLocks noChangeArrowheads="1"/>
            </p:cNvSpPr>
            <p:nvPr/>
          </p:nvSpPr>
          <p:spPr bwMode="auto">
            <a:xfrm>
              <a:off x="1156" y="2501"/>
              <a:ext cx="52" cy="52"/>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Oval 80"/>
            <p:cNvSpPr>
              <a:spLocks noChangeArrowheads="1"/>
            </p:cNvSpPr>
            <p:nvPr/>
          </p:nvSpPr>
          <p:spPr bwMode="auto">
            <a:xfrm>
              <a:off x="1156" y="2501"/>
              <a:ext cx="52" cy="52"/>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81"/>
            <p:cNvSpPr>
              <a:spLocks noChangeArrowheads="1"/>
            </p:cNvSpPr>
            <p:nvPr/>
          </p:nvSpPr>
          <p:spPr bwMode="auto">
            <a:xfrm>
              <a:off x="2791" y="2684"/>
              <a:ext cx="52" cy="52"/>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Oval 82"/>
            <p:cNvSpPr>
              <a:spLocks noChangeArrowheads="1"/>
            </p:cNvSpPr>
            <p:nvPr/>
          </p:nvSpPr>
          <p:spPr bwMode="auto">
            <a:xfrm>
              <a:off x="2791" y="2684"/>
              <a:ext cx="52" cy="52"/>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83"/>
            <p:cNvSpPr>
              <a:spLocks noChangeArrowheads="1"/>
            </p:cNvSpPr>
            <p:nvPr/>
          </p:nvSpPr>
          <p:spPr bwMode="auto">
            <a:xfrm>
              <a:off x="2852" y="2335"/>
              <a:ext cx="52" cy="53"/>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Oval 84"/>
            <p:cNvSpPr>
              <a:spLocks noChangeArrowheads="1"/>
            </p:cNvSpPr>
            <p:nvPr/>
          </p:nvSpPr>
          <p:spPr bwMode="auto">
            <a:xfrm>
              <a:off x="2852" y="2335"/>
              <a:ext cx="52" cy="5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85"/>
            <p:cNvSpPr>
              <a:spLocks noChangeArrowheads="1"/>
            </p:cNvSpPr>
            <p:nvPr/>
          </p:nvSpPr>
          <p:spPr bwMode="auto">
            <a:xfrm>
              <a:off x="2585" y="2017"/>
              <a:ext cx="52" cy="52"/>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Oval 86"/>
            <p:cNvSpPr>
              <a:spLocks noChangeArrowheads="1"/>
            </p:cNvSpPr>
            <p:nvPr/>
          </p:nvSpPr>
          <p:spPr bwMode="auto">
            <a:xfrm>
              <a:off x="2585" y="2017"/>
              <a:ext cx="52" cy="52"/>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87"/>
            <p:cNvSpPr>
              <a:spLocks noChangeArrowheads="1"/>
            </p:cNvSpPr>
            <p:nvPr/>
          </p:nvSpPr>
          <p:spPr bwMode="auto">
            <a:xfrm>
              <a:off x="2936" y="1856"/>
              <a:ext cx="52" cy="52"/>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Oval 88"/>
            <p:cNvSpPr>
              <a:spLocks noChangeArrowheads="1"/>
            </p:cNvSpPr>
            <p:nvPr/>
          </p:nvSpPr>
          <p:spPr bwMode="auto">
            <a:xfrm>
              <a:off x="2936" y="1856"/>
              <a:ext cx="52" cy="52"/>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89"/>
            <p:cNvSpPr>
              <a:spLocks noChangeArrowheads="1"/>
            </p:cNvSpPr>
            <p:nvPr/>
          </p:nvSpPr>
          <p:spPr bwMode="auto">
            <a:xfrm>
              <a:off x="1733" y="998"/>
              <a:ext cx="52" cy="53"/>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Oval 90"/>
            <p:cNvSpPr>
              <a:spLocks noChangeArrowheads="1"/>
            </p:cNvSpPr>
            <p:nvPr/>
          </p:nvSpPr>
          <p:spPr bwMode="auto">
            <a:xfrm>
              <a:off x="1733" y="998"/>
              <a:ext cx="52" cy="5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Oval 91"/>
            <p:cNvSpPr>
              <a:spLocks noChangeArrowheads="1"/>
            </p:cNvSpPr>
            <p:nvPr/>
          </p:nvSpPr>
          <p:spPr bwMode="auto">
            <a:xfrm>
              <a:off x="4338" y="2856"/>
              <a:ext cx="53" cy="53"/>
            </a:xfrm>
            <a:prstGeom prst="ellipse">
              <a:avLst/>
            </a:pr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Oval 92"/>
            <p:cNvSpPr>
              <a:spLocks noChangeArrowheads="1"/>
            </p:cNvSpPr>
            <p:nvPr/>
          </p:nvSpPr>
          <p:spPr bwMode="auto">
            <a:xfrm>
              <a:off x="4338" y="2856"/>
              <a:ext cx="53" cy="5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15822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布里安桑定理</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4254500"/>
            <a:ext cx="7886700" cy="1922462"/>
          </a:xfrm>
        </p:spPr>
        <p:txBody>
          <a:bodyPr/>
          <a:lstStyle/>
          <a:p>
            <a:r>
              <a:rPr lang="zh-CN" altLang="en-US" dirty="0" smtClean="0">
                <a:latin typeface="楷体" panose="02010609060101010101" pitchFamily="49" charset="-122"/>
                <a:ea typeface="楷体" panose="02010609060101010101" pitchFamily="49" charset="-122"/>
              </a:rPr>
              <a:t>外切于圆锥曲线的六边形三条正对角线交于一点</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证明思路：六个切点构成内接六边形，外切六边形的正对角线是内接六边形正对边交点关于圆锥曲线的极线，再利用帕斯卡定理</a:t>
            </a:r>
            <a:endParaRPr lang="zh-CN" altLang="en-US" dirty="0">
              <a:latin typeface="楷体" panose="02010609060101010101" pitchFamily="49" charset="-122"/>
              <a:ea typeface="楷体" panose="02010609060101010101" pitchFamily="49" charset="-122"/>
            </a:endParaRPr>
          </a:p>
        </p:txBody>
      </p:sp>
      <p:grpSp>
        <p:nvGrpSpPr>
          <p:cNvPr id="5" name="Group 4"/>
          <p:cNvGrpSpPr>
            <a:grpSpLocks noChangeAspect="1"/>
          </p:cNvGrpSpPr>
          <p:nvPr/>
        </p:nvGrpSpPr>
        <p:grpSpPr bwMode="auto">
          <a:xfrm>
            <a:off x="2794000" y="1849438"/>
            <a:ext cx="3495675" cy="2168525"/>
            <a:chOff x="1760" y="1165"/>
            <a:chExt cx="2202" cy="1366"/>
          </a:xfrm>
        </p:grpSpPr>
        <p:sp>
          <p:nvSpPr>
            <p:cNvPr id="8" name="Oval 6"/>
            <p:cNvSpPr>
              <a:spLocks noChangeArrowheads="1"/>
            </p:cNvSpPr>
            <p:nvPr/>
          </p:nvSpPr>
          <p:spPr bwMode="auto">
            <a:xfrm>
              <a:off x="1888" y="1273"/>
              <a:ext cx="1872" cy="112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Line 7"/>
            <p:cNvSpPr>
              <a:spLocks noChangeShapeType="1"/>
            </p:cNvSpPr>
            <p:nvPr/>
          </p:nvSpPr>
          <p:spPr bwMode="auto">
            <a:xfrm flipH="1">
              <a:off x="1782" y="1338"/>
              <a:ext cx="506" cy="37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Line 8"/>
            <p:cNvSpPr>
              <a:spLocks noChangeShapeType="1"/>
            </p:cNvSpPr>
            <p:nvPr/>
          </p:nvSpPr>
          <p:spPr bwMode="auto">
            <a:xfrm>
              <a:off x="1782" y="1716"/>
              <a:ext cx="288" cy="55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Line 9"/>
            <p:cNvSpPr>
              <a:spLocks noChangeShapeType="1"/>
            </p:cNvSpPr>
            <p:nvPr/>
          </p:nvSpPr>
          <p:spPr bwMode="auto">
            <a:xfrm>
              <a:off x="2070" y="2273"/>
              <a:ext cx="1131" cy="23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Line 10"/>
            <p:cNvSpPr>
              <a:spLocks noChangeShapeType="1"/>
            </p:cNvSpPr>
            <p:nvPr/>
          </p:nvSpPr>
          <p:spPr bwMode="auto">
            <a:xfrm flipV="1">
              <a:off x="3201" y="1845"/>
              <a:ext cx="738" cy="66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Line 11"/>
            <p:cNvSpPr>
              <a:spLocks noChangeShapeType="1"/>
            </p:cNvSpPr>
            <p:nvPr/>
          </p:nvSpPr>
          <p:spPr bwMode="auto">
            <a:xfrm flipH="1" flipV="1">
              <a:off x="3253" y="1187"/>
              <a:ext cx="686" cy="65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Line 12"/>
            <p:cNvSpPr>
              <a:spLocks noChangeShapeType="1"/>
            </p:cNvSpPr>
            <p:nvPr/>
          </p:nvSpPr>
          <p:spPr bwMode="auto">
            <a:xfrm flipH="1">
              <a:off x="2288" y="1187"/>
              <a:ext cx="965" cy="15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Line 13"/>
            <p:cNvSpPr>
              <a:spLocks noChangeShapeType="1"/>
            </p:cNvSpPr>
            <p:nvPr/>
          </p:nvSpPr>
          <p:spPr bwMode="auto">
            <a:xfrm>
              <a:off x="2288" y="1338"/>
              <a:ext cx="913" cy="1171"/>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Line 14"/>
            <p:cNvSpPr>
              <a:spLocks noChangeShapeType="1"/>
            </p:cNvSpPr>
            <p:nvPr/>
          </p:nvSpPr>
          <p:spPr bwMode="auto">
            <a:xfrm>
              <a:off x="1782" y="1716"/>
              <a:ext cx="2157" cy="129"/>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Line 15"/>
            <p:cNvSpPr>
              <a:spLocks noChangeShapeType="1"/>
            </p:cNvSpPr>
            <p:nvPr/>
          </p:nvSpPr>
          <p:spPr bwMode="auto">
            <a:xfrm flipH="1">
              <a:off x="2070" y="1187"/>
              <a:ext cx="1183" cy="1086"/>
            </a:xfrm>
            <a:prstGeom prst="line">
              <a:avLst/>
            </a:prstGeom>
            <a:noFill/>
            <a:ln w="12700" cap="rnd">
              <a:solidFill>
                <a:srgbClr val="00B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Line 16"/>
            <p:cNvSpPr>
              <a:spLocks noChangeShapeType="1"/>
            </p:cNvSpPr>
            <p:nvPr/>
          </p:nvSpPr>
          <p:spPr bwMode="auto">
            <a:xfrm flipH="1">
              <a:off x="2094" y="1291"/>
              <a:ext cx="494" cy="19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Line 17"/>
            <p:cNvSpPr>
              <a:spLocks noChangeShapeType="1"/>
            </p:cNvSpPr>
            <p:nvPr/>
          </p:nvSpPr>
          <p:spPr bwMode="auto">
            <a:xfrm flipH="1">
              <a:off x="1930" y="1483"/>
              <a:ext cx="164" cy="51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Line 18"/>
            <p:cNvSpPr>
              <a:spLocks noChangeShapeType="1"/>
            </p:cNvSpPr>
            <p:nvPr/>
          </p:nvSpPr>
          <p:spPr bwMode="auto">
            <a:xfrm>
              <a:off x="1930" y="2002"/>
              <a:ext cx="587" cy="36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Line 19"/>
            <p:cNvSpPr>
              <a:spLocks noChangeShapeType="1"/>
            </p:cNvSpPr>
            <p:nvPr/>
          </p:nvSpPr>
          <p:spPr bwMode="auto">
            <a:xfrm flipV="1">
              <a:off x="2517" y="2148"/>
              <a:ext cx="1086" cy="21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Line 20"/>
            <p:cNvSpPr>
              <a:spLocks noChangeShapeType="1"/>
            </p:cNvSpPr>
            <p:nvPr/>
          </p:nvSpPr>
          <p:spPr bwMode="auto">
            <a:xfrm flipV="1">
              <a:off x="3603" y="1537"/>
              <a:ext cx="15" cy="61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Line 21"/>
            <p:cNvSpPr>
              <a:spLocks noChangeShapeType="1"/>
            </p:cNvSpPr>
            <p:nvPr/>
          </p:nvSpPr>
          <p:spPr bwMode="auto">
            <a:xfrm flipH="1" flipV="1">
              <a:off x="2588" y="1291"/>
              <a:ext cx="1030" cy="24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Oval 22"/>
            <p:cNvSpPr>
              <a:spLocks noChangeArrowheads="1"/>
            </p:cNvSpPr>
            <p:nvPr/>
          </p:nvSpPr>
          <p:spPr bwMode="auto">
            <a:xfrm>
              <a:off x="2566" y="1269"/>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Oval 23"/>
            <p:cNvSpPr>
              <a:spLocks noChangeArrowheads="1"/>
            </p:cNvSpPr>
            <p:nvPr/>
          </p:nvSpPr>
          <p:spPr bwMode="auto">
            <a:xfrm>
              <a:off x="2566" y="1269"/>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 name="Oval 24"/>
            <p:cNvSpPr>
              <a:spLocks noChangeArrowheads="1"/>
            </p:cNvSpPr>
            <p:nvPr/>
          </p:nvSpPr>
          <p:spPr bwMode="auto">
            <a:xfrm>
              <a:off x="2071" y="1461"/>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 name="Oval 25"/>
            <p:cNvSpPr>
              <a:spLocks noChangeArrowheads="1"/>
            </p:cNvSpPr>
            <p:nvPr/>
          </p:nvSpPr>
          <p:spPr bwMode="auto">
            <a:xfrm>
              <a:off x="2071" y="1461"/>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 name="Oval 26"/>
            <p:cNvSpPr>
              <a:spLocks noChangeArrowheads="1"/>
            </p:cNvSpPr>
            <p:nvPr/>
          </p:nvSpPr>
          <p:spPr bwMode="auto">
            <a:xfrm>
              <a:off x="1907" y="1979"/>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Oval 27"/>
            <p:cNvSpPr>
              <a:spLocks noChangeArrowheads="1"/>
            </p:cNvSpPr>
            <p:nvPr/>
          </p:nvSpPr>
          <p:spPr bwMode="auto">
            <a:xfrm>
              <a:off x="1907" y="1979"/>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0" name="Oval 28"/>
            <p:cNvSpPr>
              <a:spLocks noChangeArrowheads="1"/>
            </p:cNvSpPr>
            <p:nvPr/>
          </p:nvSpPr>
          <p:spPr bwMode="auto">
            <a:xfrm>
              <a:off x="2495" y="2344"/>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1" name="Oval 29"/>
            <p:cNvSpPr>
              <a:spLocks noChangeArrowheads="1"/>
            </p:cNvSpPr>
            <p:nvPr/>
          </p:nvSpPr>
          <p:spPr bwMode="auto">
            <a:xfrm>
              <a:off x="2495" y="2344"/>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2" name="Oval 30"/>
            <p:cNvSpPr>
              <a:spLocks noChangeArrowheads="1"/>
            </p:cNvSpPr>
            <p:nvPr/>
          </p:nvSpPr>
          <p:spPr bwMode="auto">
            <a:xfrm>
              <a:off x="3580" y="2125"/>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3" name="Oval 31"/>
            <p:cNvSpPr>
              <a:spLocks noChangeArrowheads="1"/>
            </p:cNvSpPr>
            <p:nvPr/>
          </p:nvSpPr>
          <p:spPr bwMode="auto">
            <a:xfrm>
              <a:off x="3580" y="2125"/>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Oval 32"/>
            <p:cNvSpPr>
              <a:spLocks noChangeArrowheads="1"/>
            </p:cNvSpPr>
            <p:nvPr/>
          </p:nvSpPr>
          <p:spPr bwMode="auto">
            <a:xfrm>
              <a:off x="3595" y="1514"/>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 name="Oval 33"/>
            <p:cNvSpPr>
              <a:spLocks noChangeArrowheads="1"/>
            </p:cNvSpPr>
            <p:nvPr/>
          </p:nvSpPr>
          <p:spPr bwMode="auto">
            <a:xfrm>
              <a:off x="3595" y="1514"/>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Oval 34"/>
            <p:cNvSpPr>
              <a:spLocks noChangeArrowheads="1"/>
            </p:cNvSpPr>
            <p:nvPr/>
          </p:nvSpPr>
          <p:spPr bwMode="auto">
            <a:xfrm>
              <a:off x="2265" y="1315"/>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Oval 35"/>
            <p:cNvSpPr>
              <a:spLocks noChangeArrowheads="1"/>
            </p:cNvSpPr>
            <p:nvPr/>
          </p:nvSpPr>
          <p:spPr bwMode="auto">
            <a:xfrm>
              <a:off x="2265" y="1315"/>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8" name="Oval 36"/>
            <p:cNvSpPr>
              <a:spLocks noChangeArrowheads="1"/>
            </p:cNvSpPr>
            <p:nvPr/>
          </p:nvSpPr>
          <p:spPr bwMode="auto">
            <a:xfrm>
              <a:off x="1760" y="1694"/>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9" name="Oval 37"/>
            <p:cNvSpPr>
              <a:spLocks noChangeArrowheads="1"/>
            </p:cNvSpPr>
            <p:nvPr/>
          </p:nvSpPr>
          <p:spPr bwMode="auto">
            <a:xfrm>
              <a:off x="1760" y="1694"/>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0" name="Oval 38"/>
            <p:cNvSpPr>
              <a:spLocks noChangeArrowheads="1"/>
            </p:cNvSpPr>
            <p:nvPr/>
          </p:nvSpPr>
          <p:spPr bwMode="auto">
            <a:xfrm>
              <a:off x="2047" y="2251"/>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1" name="Oval 39"/>
            <p:cNvSpPr>
              <a:spLocks noChangeArrowheads="1"/>
            </p:cNvSpPr>
            <p:nvPr/>
          </p:nvSpPr>
          <p:spPr bwMode="auto">
            <a:xfrm>
              <a:off x="2047" y="2251"/>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2" name="Oval 40"/>
            <p:cNvSpPr>
              <a:spLocks noChangeArrowheads="1"/>
            </p:cNvSpPr>
            <p:nvPr/>
          </p:nvSpPr>
          <p:spPr bwMode="auto">
            <a:xfrm>
              <a:off x="3178" y="2486"/>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3" name="Oval 41"/>
            <p:cNvSpPr>
              <a:spLocks noChangeArrowheads="1"/>
            </p:cNvSpPr>
            <p:nvPr/>
          </p:nvSpPr>
          <p:spPr bwMode="auto">
            <a:xfrm>
              <a:off x="3178" y="2486"/>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4" name="Oval 42"/>
            <p:cNvSpPr>
              <a:spLocks noChangeArrowheads="1"/>
            </p:cNvSpPr>
            <p:nvPr/>
          </p:nvSpPr>
          <p:spPr bwMode="auto">
            <a:xfrm>
              <a:off x="3917" y="1823"/>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5" name="Oval 43"/>
            <p:cNvSpPr>
              <a:spLocks noChangeArrowheads="1"/>
            </p:cNvSpPr>
            <p:nvPr/>
          </p:nvSpPr>
          <p:spPr bwMode="auto">
            <a:xfrm>
              <a:off x="3917" y="1823"/>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6" name="Oval 44"/>
            <p:cNvSpPr>
              <a:spLocks noChangeArrowheads="1"/>
            </p:cNvSpPr>
            <p:nvPr/>
          </p:nvSpPr>
          <p:spPr bwMode="auto">
            <a:xfrm>
              <a:off x="3231" y="1165"/>
              <a:ext cx="45"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7" name="Oval 45"/>
            <p:cNvSpPr>
              <a:spLocks noChangeArrowheads="1"/>
            </p:cNvSpPr>
            <p:nvPr/>
          </p:nvSpPr>
          <p:spPr bwMode="auto">
            <a:xfrm>
              <a:off x="3231" y="1165"/>
              <a:ext cx="45"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8" name="Oval 46"/>
            <p:cNvSpPr>
              <a:spLocks noChangeArrowheads="1"/>
            </p:cNvSpPr>
            <p:nvPr/>
          </p:nvSpPr>
          <p:spPr bwMode="auto">
            <a:xfrm>
              <a:off x="2600" y="1744"/>
              <a:ext cx="44" cy="4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9" name="Oval 47"/>
            <p:cNvSpPr>
              <a:spLocks noChangeArrowheads="1"/>
            </p:cNvSpPr>
            <p:nvPr/>
          </p:nvSpPr>
          <p:spPr bwMode="auto">
            <a:xfrm>
              <a:off x="2600" y="1744"/>
              <a:ext cx="44" cy="4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50" name="文本框 49"/>
          <p:cNvSpPr txBox="1"/>
          <p:nvPr/>
        </p:nvSpPr>
        <p:spPr>
          <a:xfrm>
            <a:off x="3336399" y="1632377"/>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1" name="文本框 50"/>
          <p:cNvSpPr txBox="1"/>
          <p:nvPr/>
        </p:nvSpPr>
        <p:spPr>
          <a:xfrm>
            <a:off x="2430796" y="2390637"/>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2" name="文本框 51"/>
          <p:cNvSpPr txBox="1"/>
          <p:nvPr/>
        </p:nvSpPr>
        <p:spPr>
          <a:xfrm>
            <a:off x="2948659" y="3567769"/>
            <a:ext cx="42351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文本框 52"/>
          <p:cNvSpPr txBox="1"/>
          <p:nvPr/>
        </p:nvSpPr>
        <p:spPr>
          <a:xfrm>
            <a:off x="4986835" y="3875415"/>
            <a:ext cx="44435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文本框 53"/>
          <p:cNvSpPr txBox="1"/>
          <p:nvPr/>
        </p:nvSpPr>
        <p:spPr>
          <a:xfrm>
            <a:off x="6257925" y="2654162"/>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文本框 54"/>
          <p:cNvSpPr txBox="1"/>
          <p:nvPr/>
        </p:nvSpPr>
        <p:spPr>
          <a:xfrm>
            <a:off x="5127625" y="1438580"/>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F</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73475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布里安桑定理推论</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5130800"/>
            <a:ext cx="7886700" cy="1046162"/>
          </a:xfrm>
        </p:spPr>
        <p:txBody>
          <a:bodyPr/>
          <a:lstStyle/>
          <a:p>
            <a:r>
              <a:rPr lang="zh-CN" altLang="en-US" dirty="0" smtClean="0">
                <a:latin typeface="楷体" panose="02010609060101010101" pitchFamily="49" charset="-122"/>
                <a:ea typeface="楷体" panose="02010609060101010101" pitchFamily="49" charset="-122"/>
              </a:rPr>
              <a:t>外切于圆锥曲线的四边形对边切点连线与对角线交于一点</a:t>
            </a:r>
            <a:endParaRPr lang="zh-CN" altLang="en-US" dirty="0">
              <a:latin typeface="楷体" panose="02010609060101010101" pitchFamily="49" charset="-122"/>
              <a:ea typeface="楷体" panose="02010609060101010101" pitchFamily="49" charset="-122"/>
            </a:endParaRPr>
          </a:p>
        </p:txBody>
      </p:sp>
      <p:grpSp>
        <p:nvGrpSpPr>
          <p:cNvPr id="5" name="Group 4"/>
          <p:cNvGrpSpPr>
            <a:grpSpLocks noChangeAspect="1"/>
          </p:cNvGrpSpPr>
          <p:nvPr/>
        </p:nvGrpSpPr>
        <p:grpSpPr bwMode="auto">
          <a:xfrm>
            <a:off x="1157288" y="1804988"/>
            <a:ext cx="6711950" cy="2998787"/>
            <a:chOff x="729" y="1137"/>
            <a:chExt cx="4228" cy="1889"/>
          </a:xfrm>
        </p:grpSpPr>
        <p:sp>
          <p:nvSpPr>
            <p:cNvPr id="8" name="Oval 6"/>
            <p:cNvSpPr>
              <a:spLocks noChangeArrowheads="1"/>
            </p:cNvSpPr>
            <p:nvPr/>
          </p:nvSpPr>
          <p:spPr bwMode="auto">
            <a:xfrm>
              <a:off x="1303" y="1331"/>
              <a:ext cx="2767" cy="166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Line 7"/>
            <p:cNvSpPr>
              <a:spLocks noChangeShapeType="1"/>
            </p:cNvSpPr>
            <p:nvPr/>
          </p:nvSpPr>
          <p:spPr bwMode="auto">
            <a:xfrm flipH="1">
              <a:off x="763" y="1485"/>
              <a:ext cx="841" cy="150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Line 8"/>
            <p:cNvSpPr>
              <a:spLocks noChangeShapeType="1"/>
            </p:cNvSpPr>
            <p:nvPr/>
          </p:nvSpPr>
          <p:spPr bwMode="auto">
            <a:xfrm>
              <a:off x="763" y="2993"/>
              <a:ext cx="4161"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Line 9"/>
            <p:cNvSpPr>
              <a:spLocks noChangeShapeType="1"/>
            </p:cNvSpPr>
            <p:nvPr/>
          </p:nvSpPr>
          <p:spPr bwMode="auto">
            <a:xfrm flipH="1" flipV="1">
              <a:off x="3409" y="1170"/>
              <a:ext cx="1515" cy="182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Line 10"/>
            <p:cNvSpPr>
              <a:spLocks noChangeShapeType="1"/>
            </p:cNvSpPr>
            <p:nvPr/>
          </p:nvSpPr>
          <p:spPr bwMode="auto">
            <a:xfrm flipH="1">
              <a:off x="1604" y="1170"/>
              <a:ext cx="1805" cy="31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Line 11"/>
            <p:cNvSpPr>
              <a:spLocks noChangeShapeType="1"/>
            </p:cNvSpPr>
            <p:nvPr/>
          </p:nvSpPr>
          <p:spPr bwMode="auto">
            <a:xfrm flipV="1">
              <a:off x="1374" y="1790"/>
              <a:ext cx="2550" cy="10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Line 12"/>
            <p:cNvSpPr>
              <a:spLocks noChangeShapeType="1"/>
            </p:cNvSpPr>
            <p:nvPr/>
          </p:nvSpPr>
          <p:spPr bwMode="auto">
            <a:xfrm>
              <a:off x="2301" y="1364"/>
              <a:ext cx="386" cy="162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Line 13"/>
            <p:cNvSpPr>
              <a:spLocks noChangeShapeType="1"/>
            </p:cNvSpPr>
            <p:nvPr/>
          </p:nvSpPr>
          <p:spPr bwMode="auto">
            <a:xfrm>
              <a:off x="1604" y="1485"/>
              <a:ext cx="3320" cy="150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Line 14"/>
            <p:cNvSpPr>
              <a:spLocks noChangeShapeType="1"/>
            </p:cNvSpPr>
            <p:nvPr/>
          </p:nvSpPr>
          <p:spPr bwMode="auto">
            <a:xfrm flipH="1">
              <a:off x="763" y="1170"/>
              <a:ext cx="2646" cy="182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Oval 15"/>
            <p:cNvSpPr>
              <a:spLocks noChangeArrowheads="1"/>
            </p:cNvSpPr>
            <p:nvPr/>
          </p:nvSpPr>
          <p:spPr bwMode="auto">
            <a:xfrm>
              <a:off x="2268" y="1330"/>
              <a:ext cx="66" cy="67"/>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Oval 16"/>
            <p:cNvSpPr>
              <a:spLocks noChangeArrowheads="1"/>
            </p:cNvSpPr>
            <p:nvPr/>
          </p:nvSpPr>
          <p:spPr bwMode="auto">
            <a:xfrm>
              <a:off x="2268" y="1330"/>
              <a:ext cx="66" cy="67"/>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Oval 17"/>
            <p:cNvSpPr>
              <a:spLocks noChangeArrowheads="1"/>
            </p:cNvSpPr>
            <p:nvPr/>
          </p:nvSpPr>
          <p:spPr bwMode="auto">
            <a:xfrm>
              <a:off x="1341" y="1864"/>
              <a:ext cx="66" cy="67"/>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Oval 18"/>
            <p:cNvSpPr>
              <a:spLocks noChangeArrowheads="1"/>
            </p:cNvSpPr>
            <p:nvPr/>
          </p:nvSpPr>
          <p:spPr bwMode="auto">
            <a:xfrm>
              <a:off x="1341" y="1864"/>
              <a:ext cx="66" cy="67"/>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Oval 19"/>
            <p:cNvSpPr>
              <a:spLocks noChangeArrowheads="1"/>
            </p:cNvSpPr>
            <p:nvPr/>
          </p:nvSpPr>
          <p:spPr bwMode="auto">
            <a:xfrm>
              <a:off x="2653" y="2960"/>
              <a:ext cx="67" cy="6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Oval 20"/>
            <p:cNvSpPr>
              <a:spLocks noChangeArrowheads="1"/>
            </p:cNvSpPr>
            <p:nvPr/>
          </p:nvSpPr>
          <p:spPr bwMode="auto">
            <a:xfrm>
              <a:off x="2653" y="2960"/>
              <a:ext cx="67" cy="6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Oval 21"/>
            <p:cNvSpPr>
              <a:spLocks noChangeArrowheads="1"/>
            </p:cNvSpPr>
            <p:nvPr/>
          </p:nvSpPr>
          <p:spPr bwMode="auto">
            <a:xfrm>
              <a:off x="3891" y="1757"/>
              <a:ext cx="66" cy="6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Oval 22"/>
            <p:cNvSpPr>
              <a:spLocks noChangeArrowheads="1"/>
            </p:cNvSpPr>
            <p:nvPr/>
          </p:nvSpPr>
          <p:spPr bwMode="auto">
            <a:xfrm>
              <a:off x="3891" y="1757"/>
              <a:ext cx="66" cy="6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Oval 23"/>
            <p:cNvSpPr>
              <a:spLocks noChangeArrowheads="1"/>
            </p:cNvSpPr>
            <p:nvPr/>
          </p:nvSpPr>
          <p:spPr bwMode="auto">
            <a:xfrm>
              <a:off x="1571" y="1452"/>
              <a:ext cx="67" cy="6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 name="Oval 24"/>
            <p:cNvSpPr>
              <a:spLocks noChangeArrowheads="1"/>
            </p:cNvSpPr>
            <p:nvPr/>
          </p:nvSpPr>
          <p:spPr bwMode="auto">
            <a:xfrm>
              <a:off x="1571" y="1452"/>
              <a:ext cx="67" cy="6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 name="Oval 25"/>
            <p:cNvSpPr>
              <a:spLocks noChangeArrowheads="1"/>
            </p:cNvSpPr>
            <p:nvPr/>
          </p:nvSpPr>
          <p:spPr bwMode="auto">
            <a:xfrm>
              <a:off x="729" y="2960"/>
              <a:ext cx="67" cy="6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 name="Oval 26"/>
            <p:cNvSpPr>
              <a:spLocks noChangeArrowheads="1"/>
            </p:cNvSpPr>
            <p:nvPr/>
          </p:nvSpPr>
          <p:spPr bwMode="auto">
            <a:xfrm>
              <a:off x="729" y="2960"/>
              <a:ext cx="67" cy="6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Oval 27"/>
            <p:cNvSpPr>
              <a:spLocks noChangeArrowheads="1"/>
            </p:cNvSpPr>
            <p:nvPr/>
          </p:nvSpPr>
          <p:spPr bwMode="auto">
            <a:xfrm>
              <a:off x="4891" y="2960"/>
              <a:ext cx="66" cy="6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0" name="Oval 28"/>
            <p:cNvSpPr>
              <a:spLocks noChangeArrowheads="1"/>
            </p:cNvSpPr>
            <p:nvPr/>
          </p:nvSpPr>
          <p:spPr bwMode="auto">
            <a:xfrm>
              <a:off x="4891" y="2960"/>
              <a:ext cx="66" cy="6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1" name="Oval 29"/>
            <p:cNvSpPr>
              <a:spLocks noChangeArrowheads="1"/>
            </p:cNvSpPr>
            <p:nvPr/>
          </p:nvSpPr>
          <p:spPr bwMode="auto">
            <a:xfrm>
              <a:off x="3376" y="1137"/>
              <a:ext cx="66" cy="67"/>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2" name="Oval 30"/>
            <p:cNvSpPr>
              <a:spLocks noChangeArrowheads="1"/>
            </p:cNvSpPr>
            <p:nvPr/>
          </p:nvSpPr>
          <p:spPr bwMode="auto">
            <a:xfrm>
              <a:off x="3376" y="1137"/>
              <a:ext cx="66" cy="67"/>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33" name="文本框 32"/>
          <p:cNvSpPr txBox="1"/>
          <p:nvPr/>
        </p:nvSpPr>
        <p:spPr>
          <a:xfrm>
            <a:off x="2265283" y="1886606"/>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文本框 33"/>
          <p:cNvSpPr txBox="1"/>
          <p:nvPr/>
        </p:nvSpPr>
        <p:spPr>
          <a:xfrm>
            <a:off x="779998" y="4489777"/>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文本框 34"/>
          <p:cNvSpPr txBox="1"/>
          <p:nvPr/>
        </p:nvSpPr>
        <p:spPr>
          <a:xfrm>
            <a:off x="7802118" y="4394853"/>
            <a:ext cx="42351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文本框 35"/>
          <p:cNvSpPr txBox="1"/>
          <p:nvPr/>
        </p:nvSpPr>
        <p:spPr>
          <a:xfrm>
            <a:off x="5482611" y="1450371"/>
            <a:ext cx="44435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930254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完全四边形的性质</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5156199"/>
            <a:ext cx="7886700" cy="1020763"/>
          </a:xfrm>
        </p:spPr>
        <p:txBody>
          <a:bodyPr/>
          <a:lstStyle/>
          <a:p>
            <a:r>
              <a:rPr lang="zh-CN" altLang="en-US" dirty="0" smtClean="0">
                <a:latin typeface="楷体" panose="02010609060101010101" pitchFamily="49" charset="-122"/>
                <a:ea typeface="楷体" panose="02010609060101010101" pitchFamily="49" charset="-122"/>
              </a:rPr>
              <a:t>内接于圆锥曲线的四边形对角线交点在对边交点关于圆锥曲线的极线上</a:t>
            </a:r>
            <a:endParaRPr lang="zh-CN" altLang="en-US" dirty="0">
              <a:latin typeface="楷体" panose="02010609060101010101" pitchFamily="49" charset="-122"/>
              <a:ea typeface="楷体" panose="02010609060101010101" pitchFamily="49" charset="-122"/>
            </a:endParaRPr>
          </a:p>
        </p:txBody>
      </p:sp>
      <p:grpSp>
        <p:nvGrpSpPr>
          <p:cNvPr id="6" name="Group 4"/>
          <p:cNvGrpSpPr>
            <a:grpSpLocks noChangeAspect="1"/>
          </p:cNvGrpSpPr>
          <p:nvPr/>
        </p:nvGrpSpPr>
        <p:grpSpPr bwMode="auto">
          <a:xfrm>
            <a:off x="1797843" y="1864519"/>
            <a:ext cx="5548313" cy="3117850"/>
            <a:chOff x="1419" y="1207"/>
            <a:chExt cx="3495" cy="1964"/>
          </a:xfrm>
        </p:grpSpPr>
        <p:sp>
          <p:nvSpPr>
            <p:cNvPr id="9" name="Oval 6"/>
            <p:cNvSpPr>
              <a:spLocks noChangeArrowheads="1"/>
            </p:cNvSpPr>
            <p:nvPr/>
          </p:nvSpPr>
          <p:spPr bwMode="auto">
            <a:xfrm>
              <a:off x="1419" y="1390"/>
              <a:ext cx="2321" cy="1394"/>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 name="Line 7"/>
            <p:cNvSpPr>
              <a:spLocks noChangeShapeType="1"/>
            </p:cNvSpPr>
            <p:nvPr/>
          </p:nvSpPr>
          <p:spPr bwMode="auto">
            <a:xfrm>
              <a:off x="2149" y="1439"/>
              <a:ext cx="1561" cy="80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Line 8"/>
            <p:cNvSpPr>
              <a:spLocks noChangeShapeType="1"/>
            </p:cNvSpPr>
            <p:nvPr/>
          </p:nvSpPr>
          <p:spPr bwMode="auto">
            <a:xfrm flipH="1">
              <a:off x="2017" y="1688"/>
              <a:ext cx="1513" cy="10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Line 9"/>
            <p:cNvSpPr>
              <a:spLocks noChangeShapeType="1"/>
            </p:cNvSpPr>
            <p:nvPr/>
          </p:nvSpPr>
          <p:spPr bwMode="auto">
            <a:xfrm>
              <a:off x="3003" y="1235"/>
              <a:ext cx="359" cy="1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Line 10"/>
            <p:cNvSpPr>
              <a:spLocks noChangeShapeType="1"/>
            </p:cNvSpPr>
            <p:nvPr/>
          </p:nvSpPr>
          <p:spPr bwMode="auto">
            <a:xfrm flipV="1">
              <a:off x="2149" y="1235"/>
              <a:ext cx="854" cy="20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Line 11"/>
            <p:cNvSpPr>
              <a:spLocks noChangeShapeType="1"/>
            </p:cNvSpPr>
            <p:nvPr/>
          </p:nvSpPr>
          <p:spPr bwMode="auto">
            <a:xfrm>
              <a:off x="3003" y="1235"/>
              <a:ext cx="527" cy="45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Line 12"/>
            <p:cNvSpPr>
              <a:spLocks noChangeShapeType="1"/>
            </p:cNvSpPr>
            <p:nvPr/>
          </p:nvSpPr>
          <p:spPr bwMode="auto">
            <a:xfrm flipH="1">
              <a:off x="3362" y="2245"/>
              <a:ext cx="348" cy="89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Line 13"/>
            <p:cNvSpPr>
              <a:spLocks noChangeShapeType="1"/>
            </p:cNvSpPr>
            <p:nvPr/>
          </p:nvSpPr>
          <p:spPr bwMode="auto">
            <a:xfrm>
              <a:off x="2017" y="2697"/>
              <a:ext cx="1345" cy="44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Line 14"/>
            <p:cNvSpPr>
              <a:spLocks noChangeShapeType="1"/>
            </p:cNvSpPr>
            <p:nvPr/>
          </p:nvSpPr>
          <p:spPr bwMode="auto">
            <a:xfrm flipH="1">
              <a:off x="2017" y="1439"/>
              <a:ext cx="132" cy="125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Line 15"/>
            <p:cNvSpPr>
              <a:spLocks noChangeShapeType="1"/>
            </p:cNvSpPr>
            <p:nvPr/>
          </p:nvSpPr>
          <p:spPr bwMode="auto">
            <a:xfrm>
              <a:off x="3530" y="1688"/>
              <a:ext cx="180" cy="55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Line 16"/>
            <p:cNvSpPr>
              <a:spLocks noChangeShapeType="1"/>
            </p:cNvSpPr>
            <p:nvPr/>
          </p:nvSpPr>
          <p:spPr bwMode="auto">
            <a:xfrm>
              <a:off x="2149" y="1439"/>
              <a:ext cx="2737" cy="49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Line 17"/>
            <p:cNvSpPr>
              <a:spLocks noChangeShapeType="1"/>
            </p:cNvSpPr>
            <p:nvPr/>
          </p:nvSpPr>
          <p:spPr bwMode="auto">
            <a:xfrm flipV="1">
              <a:off x="2017" y="1931"/>
              <a:ext cx="2869" cy="76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Oval 18"/>
            <p:cNvSpPr>
              <a:spLocks noChangeArrowheads="1"/>
            </p:cNvSpPr>
            <p:nvPr/>
          </p:nvSpPr>
          <p:spPr bwMode="auto">
            <a:xfrm>
              <a:off x="3502" y="1660"/>
              <a:ext cx="56" cy="5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Oval 19"/>
            <p:cNvSpPr>
              <a:spLocks noChangeArrowheads="1"/>
            </p:cNvSpPr>
            <p:nvPr/>
          </p:nvSpPr>
          <p:spPr bwMode="auto">
            <a:xfrm>
              <a:off x="3502" y="1660"/>
              <a:ext cx="56" cy="5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Oval 20"/>
            <p:cNvSpPr>
              <a:spLocks noChangeArrowheads="1"/>
            </p:cNvSpPr>
            <p:nvPr/>
          </p:nvSpPr>
          <p:spPr bwMode="auto">
            <a:xfrm>
              <a:off x="2121" y="1412"/>
              <a:ext cx="56" cy="5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Oval 21"/>
            <p:cNvSpPr>
              <a:spLocks noChangeArrowheads="1"/>
            </p:cNvSpPr>
            <p:nvPr/>
          </p:nvSpPr>
          <p:spPr bwMode="auto">
            <a:xfrm>
              <a:off x="2121" y="1412"/>
              <a:ext cx="56" cy="5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Oval 22"/>
            <p:cNvSpPr>
              <a:spLocks noChangeArrowheads="1"/>
            </p:cNvSpPr>
            <p:nvPr/>
          </p:nvSpPr>
          <p:spPr bwMode="auto">
            <a:xfrm>
              <a:off x="1990" y="2669"/>
              <a:ext cx="55" cy="5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6" name="Oval 23"/>
            <p:cNvSpPr>
              <a:spLocks noChangeArrowheads="1"/>
            </p:cNvSpPr>
            <p:nvPr/>
          </p:nvSpPr>
          <p:spPr bwMode="auto">
            <a:xfrm>
              <a:off x="1990" y="2669"/>
              <a:ext cx="55" cy="5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 name="Oval 24"/>
            <p:cNvSpPr>
              <a:spLocks noChangeArrowheads="1"/>
            </p:cNvSpPr>
            <p:nvPr/>
          </p:nvSpPr>
          <p:spPr bwMode="auto">
            <a:xfrm>
              <a:off x="3682" y="2217"/>
              <a:ext cx="56" cy="5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 name="Oval 25"/>
            <p:cNvSpPr>
              <a:spLocks noChangeArrowheads="1"/>
            </p:cNvSpPr>
            <p:nvPr/>
          </p:nvSpPr>
          <p:spPr bwMode="auto">
            <a:xfrm>
              <a:off x="3682" y="2217"/>
              <a:ext cx="56" cy="5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Oval 26"/>
            <p:cNvSpPr>
              <a:spLocks noChangeArrowheads="1"/>
            </p:cNvSpPr>
            <p:nvPr/>
          </p:nvSpPr>
          <p:spPr bwMode="auto">
            <a:xfrm>
              <a:off x="2975" y="1207"/>
              <a:ext cx="56" cy="56"/>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0" name="Oval 27"/>
            <p:cNvSpPr>
              <a:spLocks noChangeArrowheads="1"/>
            </p:cNvSpPr>
            <p:nvPr/>
          </p:nvSpPr>
          <p:spPr bwMode="auto">
            <a:xfrm>
              <a:off x="2975" y="1207"/>
              <a:ext cx="56" cy="56"/>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1" name="Oval 28"/>
            <p:cNvSpPr>
              <a:spLocks noChangeArrowheads="1"/>
            </p:cNvSpPr>
            <p:nvPr/>
          </p:nvSpPr>
          <p:spPr bwMode="auto">
            <a:xfrm>
              <a:off x="3334" y="3116"/>
              <a:ext cx="56" cy="5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2" name="Oval 29"/>
            <p:cNvSpPr>
              <a:spLocks noChangeArrowheads="1"/>
            </p:cNvSpPr>
            <p:nvPr/>
          </p:nvSpPr>
          <p:spPr bwMode="auto">
            <a:xfrm>
              <a:off x="3334" y="3116"/>
              <a:ext cx="56" cy="5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3" name="Oval 30"/>
            <p:cNvSpPr>
              <a:spLocks noChangeArrowheads="1"/>
            </p:cNvSpPr>
            <p:nvPr/>
          </p:nvSpPr>
          <p:spPr bwMode="auto">
            <a:xfrm>
              <a:off x="4858" y="1903"/>
              <a:ext cx="56" cy="55"/>
            </a:xfrm>
            <a:prstGeom prst="ellipse">
              <a:avLst/>
            </a:prstGeom>
            <a:solidFill>
              <a:srgbClr val="FFFFFF"/>
            </a:solid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Oval 31"/>
            <p:cNvSpPr>
              <a:spLocks noChangeArrowheads="1"/>
            </p:cNvSpPr>
            <p:nvPr/>
          </p:nvSpPr>
          <p:spPr bwMode="auto">
            <a:xfrm>
              <a:off x="4858" y="1903"/>
              <a:ext cx="56" cy="55"/>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35" name="文本框 34"/>
          <p:cNvSpPr txBox="1"/>
          <p:nvPr/>
        </p:nvSpPr>
        <p:spPr>
          <a:xfrm>
            <a:off x="5112017" y="2144714"/>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文本框 35"/>
          <p:cNvSpPr txBox="1"/>
          <p:nvPr/>
        </p:nvSpPr>
        <p:spPr>
          <a:xfrm>
            <a:off x="2664536" y="1775947"/>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文本框 36"/>
          <p:cNvSpPr txBox="1"/>
          <p:nvPr/>
        </p:nvSpPr>
        <p:spPr>
          <a:xfrm>
            <a:off x="2345260" y="4101962"/>
            <a:ext cx="42351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文本框 37"/>
          <p:cNvSpPr txBox="1"/>
          <p:nvPr/>
        </p:nvSpPr>
        <p:spPr>
          <a:xfrm>
            <a:off x="5364391" y="3395527"/>
            <a:ext cx="44435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文本框 38"/>
          <p:cNvSpPr txBox="1"/>
          <p:nvPr/>
        </p:nvSpPr>
        <p:spPr>
          <a:xfrm>
            <a:off x="7259262" y="2737040"/>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文本框 39"/>
          <p:cNvSpPr txBox="1"/>
          <p:nvPr/>
        </p:nvSpPr>
        <p:spPr>
          <a:xfrm>
            <a:off x="4229811" y="1443521"/>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文本框 40"/>
          <p:cNvSpPr txBox="1"/>
          <p:nvPr/>
        </p:nvSpPr>
        <p:spPr>
          <a:xfrm>
            <a:off x="4909878" y="4632979"/>
            <a:ext cx="40427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F</a:t>
            </a:r>
            <a:endParaRPr kumimoji="0" lang="zh-CN" altLang="en-US" sz="2800" b="0" i="0"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0606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430C6-9591-4FE7-A3D8-D67A9375803F}"/>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Translation component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66FD7C-D960-41A2-A4DF-9F19951DCBF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cs typeface="Times New Roman" panose="02020603050405020304" pitchFamily="18" charset="0"/>
                            </a:rPr>
                          </m:ctrlPr>
                        </m:accPr>
                        <m:e>
                          <m:r>
                            <a:rPr lang="en-US" altLang="zh-CN" sz="2800" b="0" i="1" smtClean="0">
                              <a:latin typeface="Cambria Math" panose="02040503050406030204" pitchFamily="18" charset="0"/>
                              <a:cs typeface="Times New Roman" panose="02020603050405020304" pitchFamily="18" charset="0"/>
                            </a:rPr>
                            <m:t>𝑝</m:t>
                          </m:r>
                        </m:e>
                      </m:acc>
                      <m:r>
                        <a:rPr lang="en-US" altLang="zh-CN" sz="2800" b="0" i="1" smtClean="0">
                          <a:latin typeface="Cambria Math" panose="02040503050406030204" pitchFamily="18" charset="0"/>
                          <a:cs typeface="Times New Roman" panose="02020603050405020304" pitchFamily="18" charset="0"/>
                        </a:rPr>
                        <m:t>⇒</m:t>
                      </m:r>
                      <m:acc>
                        <m:accPr>
                          <m:chr m:val="̃"/>
                          <m:ctrlPr>
                            <a:rPr lang="en-US" altLang="zh-CN" sz="2800" b="0" i="1" smtClean="0">
                              <a:latin typeface="Cambria Math" panose="02040503050406030204" pitchFamily="18" charset="0"/>
                              <a:cs typeface="Times New Roman" panose="02020603050405020304" pitchFamily="18" charset="0"/>
                            </a:rPr>
                          </m:ctrlPr>
                        </m:accPr>
                        <m:e>
                          <m:r>
                            <a:rPr lang="en-US" altLang="zh-CN" sz="2800" b="0" i="1" smtClean="0">
                              <a:latin typeface="Cambria Math" panose="02040503050406030204" pitchFamily="18" charset="0"/>
                              <a:cs typeface="Times New Roman" panose="02020603050405020304" pitchFamily="18" charset="0"/>
                            </a:rPr>
                            <m:t>𝑝</m:t>
                          </m:r>
                        </m:e>
                      </m:acc>
                      <m:r>
                        <a:rPr lang="en-US" altLang="zh-CN" sz="2800" b="0" i="1" smtClean="0">
                          <a:latin typeface="Cambria Math" panose="02040503050406030204" pitchFamily="18" charset="0"/>
                          <a:cs typeface="Times New Roman" panose="02020603050405020304" pitchFamily="18" charset="0"/>
                        </a:rPr>
                        <m:t>+</m:t>
                      </m:r>
                      <m:acc>
                        <m:accPr>
                          <m:chr m:val="⃗"/>
                          <m:ctrlPr>
                            <a:rPr lang="en-US" altLang="zh-CN" sz="2800" b="0" i="1" smtClean="0">
                              <a:latin typeface="Cambria Math" panose="02040503050406030204" pitchFamily="18" charset="0"/>
                              <a:cs typeface="Times New Roman" panose="02020603050405020304" pitchFamily="18" charset="0"/>
                            </a:rPr>
                          </m:ctrlPr>
                        </m:accPr>
                        <m:e>
                          <m:r>
                            <a:rPr lang="en-US" altLang="zh-CN" sz="2800" b="0" i="1" smtClean="0">
                              <a:latin typeface="Cambria Math" panose="02040503050406030204" pitchFamily="18" charset="0"/>
                              <a:cs typeface="Times New Roman" panose="02020603050405020304" pitchFamily="18" charset="0"/>
                            </a:rPr>
                            <m:t>𝑡</m:t>
                          </m:r>
                        </m:e>
                      </m:acc>
                    </m:oMath>
                  </m:oMathPara>
                </a14:m>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Express </a:t>
                </a:r>
                <a:r>
                  <a:rPr lang="en-US" altLang="zh-CN" sz="2800" dirty="0">
                    <a:latin typeface="Times New Roman" panose="02020603050405020304" pitchFamily="18" charset="0"/>
                    <a:cs typeface="Times New Roman" panose="02020603050405020304" pitchFamily="18" charset="0"/>
                  </a:rPr>
                  <a:t>translation </a:t>
                </a:r>
                <a:r>
                  <a:rPr lang="en-US" altLang="zh-CN" sz="2800" dirty="0" smtClean="0">
                    <a:latin typeface="Times New Roman" panose="02020603050405020304" pitchFamily="18" charset="0"/>
                    <a:cs typeface="Times New Roman" panose="02020603050405020304" pitchFamily="18" charset="0"/>
                  </a:rPr>
                  <a:t>vector </a:t>
                </a:r>
                <a:r>
                  <a:rPr lang="en-US" altLang="zh-CN" sz="2800" dirty="0">
                    <a:latin typeface="Times New Roman" panose="02020603050405020304" pitchFamily="18" charset="0"/>
                    <a:cs typeface="Times New Roman" panose="02020603050405020304" pitchFamily="18" charset="0"/>
                  </a:rPr>
                  <a:t>in the basis </a:t>
                </a:r>
                <a:br>
                  <a:rPr lang="en-US" altLang="zh-CN" sz="2800" dirty="0">
                    <a:latin typeface="Times New Roman" panose="02020603050405020304" pitchFamily="18" charset="0"/>
                    <a:cs typeface="Times New Roman" panose="02020603050405020304" pitchFamily="18" charset="0"/>
                  </a:rPr>
                </a:br>
                <a14:m>
                  <m:oMath xmlns:m="http://schemas.openxmlformats.org/officeDocument/2006/math">
                    <m:acc>
                      <m:accPr>
                        <m:chr m:val="⃗"/>
                        <m:ctrlPr>
                          <a:rPr lang="en-US" altLang="zh-CN" sz="2800" i="1" smtClean="0">
                            <a:latin typeface="Cambria Math" panose="02040503050406030204" pitchFamily="18" charset="0"/>
                            <a:cs typeface="Times New Roman" panose="02020603050405020304" pitchFamily="18" charset="0"/>
                          </a:rPr>
                        </m:ctrlPr>
                      </m:accPr>
                      <m:e>
                        <m:r>
                          <a:rPr lang="en-US" altLang="zh-CN" sz="2800" b="0" i="1" smtClean="0">
                            <a:latin typeface="Cambria Math" panose="02040503050406030204" pitchFamily="18" charset="0"/>
                            <a:cs typeface="Times New Roman" panose="02020603050405020304" pitchFamily="18" charset="0"/>
                          </a:rPr>
                          <m:t>𝑡</m:t>
                        </m:r>
                      </m:e>
                    </m:acc>
                    <m:r>
                      <a:rPr lang="en-US" altLang="zh-CN" sz="2800" b="0" i="1" smtClean="0">
                        <a:latin typeface="Cambria Math" panose="02040503050406030204" pitchFamily="18" charset="0"/>
                        <a:cs typeface="Times New Roman" panose="02020603050405020304" pitchFamily="18" charset="0"/>
                      </a:rPr>
                      <m:t>=</m:t>
                    </m:r>
                    <m:d>
                      <m:dPr>
                        <m:begChr m:val="["/>
                        <m:endChr m:val="]"/>
                        <m:ctrlPr>
                          <a:rPr lang="en-US" altLang="zh-CN" sz="28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US" altLang="zh-CN" sz="2800" b="0" i="1" smtClean="0">
                                <a:latin typeface="Cambria Math" panose="02040503050406030204" pitchFamily="18" charset="0"/>
                                <a:cs typeface="Times New Roman" panose="02020603050405020304" pitchFamily="18" charset="0"/>
                              </a:rPr>
                            </m:ctrlPr>
                          </m:mPr>
                          <m:mr>
                            <m:e>
                              <m:acc>
                                <m:accPr>
                                  <m:chr m:val="⃗"/>
                                  <m:ctrlPr>
                                    <a:rPr lang="en-US" altLang="zh-CN" sz="2800" b="0" i="1" smtClean="0">
                                      <a:latin typeface="Cambria Math" panose="02040503050406030204" pitchFamily="18" charset="0"/>
                                      <a:cs typeface="Times New Roman" panose="02020603050405020304" pitchFamily="18" charset="0"/>
                                    </a:rPr>
                                  </m:ctrlPr>
                                </m:accPr>
                                <m:e>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𝑏</m:t>
                                      </m:r>
                                    </m:e>
                                    <m:sub>
                                      <m:r>
                                        <a:rPr lang="en-US" altLang="zh-CN" sz="2800" b="0" i="1" smtClean="0">
                                          <a:latin typeface="Cambria Math" panose="02040503050406030204" pitchFamily="18" charset="0"/>
                                          <a:cs typeface="Times New Roman" panose="02020603050405020304" pitchFamily="18" charset="0"/>
                                        </a:rPr>
                                        <m:t>1</m:t>
                                      </m:r>
                                    </m:sub>
                                  </m:sSub>
                                </m:e>
                              </m:acc>
                            </m:e>
                            <m:e>
                              <m:acc>
                                <m:accPr>
                                  <m:chr m:val="⃗"/>
                                  <m:ctrlPr>
                                    <a:rPr lang="en-US" altLang="zh-CN" sz="2800" b="0" i="1" smtClean="0">
                                      <a:latin typeface="Cambria Math" panose="02040503050406030204" pitchFamily="18" charset="0"/>
                                      <a:cs typeface="Times New Roman" panose="02020603050405020304" pitchFamily="18" charset="0"/>
                                    </a:rPr>
                                  </m:ctrlPr>
                                </m:accPr>
                                <m:e>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𝑏</m:t>
                                      </m:r>
                                    </m:e>
                                    <m:sub>
                                      <m:r>
                                        <a:rPr lang="en-US" altLang="zh-CN" sz="2800" b="0" i="1" smtClean="0">
                                          <a:latin typeface="Cambria Math" panose="02040503050406030204" pitchFamily="18" charset="0"/>
                                          <a:cs typeface="Times New Roman" panose="02020603050405020304" pitchFamily="18" charset="0"/>
                                        </a:rPr>
                                        <m:t>2</m:t>
                                      </m:r>
                                    </m:sub>
                                  </m:sSub>
                                </m:e>
                              </m:acc>
                            </m:e>
                            <m:e>
                              <m:acc>
                                <m:accPr>
                                  <m:chr m:val="⃗"/>
                                  <m:ctrlPr>
                                    <a:rPr lang="en-US" altLang="zh-CN" sz="2800" b="0" i="1" smtClean="0">
                                      <a:latin typeface="Cambria Math" panose="02040503050406030204" pitchFamily="18" charset="0"/>
                                      <a:cs typeface="Times New Roman" panose="02020603050405020304" pitchFamily="18" charset="0"/>
                                    </a:rPr>
                                  </m:ctrlPr>
                                </m:accPr>
                                <m:e>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𝑏</m:t>
                                      </m:r>
                                    </m:e>
                                    <m:sub>
                                      <m:r>
                                        <a:rPr lang="en-US" altLang="zh-CN" sz="2800" b="0" i="1" smtClean="0">
                                          <a:latin typeface="Cambria Math" panose="02040503050406030204" pitchFamily="18" charset="0"/>
                                          <a:cs typeface="Times New Roman" panose="02020603050405020304" pitchFamily="18" charset="0"/>
                                        </a:rPr>
                                        <m:t>3</m:t>
                                      </m:r>
                                    </m:sub>
                                  </m:sSub>
                                </m:e>
                              </m:acc>
                            </m:e>
                          </m:mr>
                        </m:m>
                      </m:e>
                    </m:d>
                    <m:d>
                      <m:dPr>
                        <m:begChr m:val="["/>
                        <m:endChr m:val="]"/>
                        <m:ctrlPr>
                          <a:rPr lang="en-US" altLang="zh-C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800" b="0" i="1" smtClean="0">
                                <a:latin typeface="Cambria Math" panose="02040503050406030204" pitchFamily="18" charset="0"/>
                                <a:cs typeface="Times New Roman" panose="02020603050405020304" pitchFamily="18" charset="0"/>
                              </a:rPr>
                            </m:ctrlPr>
                          </m:mPr>
                          <m:mr>
                            <m:e>
                              <m:sSub>
                                <m:sSubPr>
                                  <m:ctrlPr>
                                    <a:rPr lang="en-US" altLang="zh-CN" sz="2800" b="0" i="1" smtClean="0">
                                      <a:latin typeface="Cambria Math" panose="02040503050406030204" pitchFamily="18" charset="0"/>
                                      <a:cs typeface="Times New Roman" panose="02020603050405020304" pitchFamily="18" charset="0"/>
                                    </a:rPr>
                                  </m:ctrlPr>
                                </m:sSubPr>
                                <m:e>
                                  <m:r>
                                    <m:rPr>
                                      <m:brk m:alnAt="7"/>
                                    </m:rPr>
                                    <a:rPr lang="en-US" altLang="zh-CN" sz="2800" b="0" i="1" smtClean="0">
                                      <a:latin typeface="Cambria Math" panose="02040503050406030204" pitchFamily="18" charset="0"/>
                                      <a:cs typeface="Times New Roman" panose="02020603050405020304" pitchFamily="18" charset="0"/>
                                    </a:rPr>
                                    <m:t>𝑀</m:t>
                                  </m:r>
                                </m:e>
                                <m:sub>
                                  <m:r>
                                    <a:rPr lang="en-US" altLang="zh-CN" sz="2800" b="0" i="1" smtClean="0">
                                      <a:latin typeface="Cambria Math" panose="02040503050406030204" pitchFamily="18" charset="0"/>
                                      <a:cs typeface="Times New Roman" panose="02020603050405020304" pitchFamily="18" charset="0"/>
                                    </a:rPr>
                                    <m:t>14</m:t>
                                  </m:r>
                                </m:sub>
                              </m:sSub>
                            </m:e>
                          </m:mr>
                          <m:mr>
                            <m:e>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𝑀</m:t>
                                  </m:r>
                                </m:e>
                                <m:sub>
                                  <m:r>
                                    <a:rPr lang="en-US" altLang="zh-CN" sz="2800" b="0" i="1" smtClean="0">
                                      <a:latin typeface="Cambria Math" panose="02040503050406030204" pitchFamily="18" charset="0"/>
                                      <a:cs typeface="Times New Roman" panose="02020603050405020304" pitchFamily="18" charset="0"/>
                                    </a:rPr>
                                    <m:t>24</m:t>
                                  </m:r>
                                </m:sub>
                              </m:sSub>
                            </m:e>
                          </m:mr>
                          <m:mr>
                            <m:e>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𝑀</m:t>
                                  </m:r>
                                </m:e>
                                <m:sub>
                                  <m:r>
                                    <a:rPr lang="en-US" altLang="zh-CN" sz="2800" b="0" i="1" smtClean="0">
                                      <a:latin typeface="Cambria Math" panose="02040503050406030204" pitchFamily="18" charset="0"/>
                                      <a:cs typeface="Times New Roman" panose="02020603050405020304" pitchFamily="18" charset="0"/>
                                    </a:rPr>
                                    <m:t>34</m:t>
                                  </m:r>
                                </m:sub>
                              </m:sSub>
                            </m:e>
                          </m:mr>
                        </m:m>
                      </m:e>
                    </m:d>
                  </m:oMath>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C66FD7C-D960-41A2-A4DF-9F19951DCBFF}"/>
                  </a:ext>
                </a:extLst>
              </p:cNvPr>
              <p:cNvSpPr>
                <a:spLocks noGrp="1" noRot="1" noChangeAspect="1" noMove="1" noResize="1" noEditPoints="1" noAdjustHandles="1" noChangeArrowheads="1" noChangeShapeType="1" noTextEdit="1"/>
              </p:cNvSpPr>
              <p:nvPr>
                <p:ph idx="1"/>
              </p:nvPr>
            </p:nvSpPr>
            <p:spPr>
              <a:blipFill>
                <a:blip r:embed="rId2"/>
                <a:stretch>
                  <a:fillRect l="-133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05DF06C-A598-4D9A-83D6-8E7E66D622BA}"/>
              </a:ext>
            </a:extLst>
          </p:cNvPr>
          <p:cNvSpPr>
            <a:spLocks noGrp="1"/>
          </p:cNvSpPr>
          <p:nvPr>
            <p:ph type="sldNum" sz="quarter" idx="12"/>
          </p:nvPr>
        </p:nvSpPr>
        <p:spPr/>
        <p:txBody>
          <a:bodyPr/>
          <a:lstStyle/>
          <a:p>
            <a:fld id="{13535B06-6A47-4B57-9912-C51025E8C240}" type="slidenum">
              <a:rPr lang="zh-CN" altLang="en-US" smtClean="0"/>
              <a:pPr/>
              <a:t>5</a:t>
            </a:fld>
            <a:endParaRPr lang="zh-CN" altLang="en-US"/>
          </a:p>
        </p:txBody>
      </p:sp>
    </p:spTree>
    <p:extLst>
      <p:ext uri="{BB962C8B-B14F-4D97-AF65-F5344CB8AC3E}">
        <p14:creationId xmlns:p14="http://schemas.microsoft.com/office/powerpoint/2010/main" val="3361562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smtClean="0">
                <a:latin typeface="宋体" panose="02010600030101010101" pitchFamily="2" charset="-122"/>
                <a:ea typeface="宋体" panose="02010600030101010101" pitchFamily="2" charset="-122"/>
              </a:rPr>
              <a:t>双心多边形</a:t>
            </a:r>
            <a:endParaRPr lang="zh-CN" altLang="en-US" sz="44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5412381"/>
            <a:ext cx="7886700" cy="861443"/>
          </a:xfrm>
        </p:spPr>
        <p:txBody>
          <a:bodyPr>
            <a:normAutofit/>
          </a:bodyPr>
          <a:lstStyle/>
          <a:p>
            <a:r>
              <a:rPr lang="zh-CN" altLang="en-US" sz="2800" dirty="0" smtClean="0">
                <a:latin typeface="楷体" panose="02010609060101010101" pitchFamily="49" charset="-122"/>
                <a:ea typeface="楷体" panose="02010609060101010101" pitchFamily="49" charset="-122"/>
              </a:rPr>
              <a:t>两个满足半径和圆心距约束的圆可以作无数个双心多边形</a:t>
            </a:r>
            <a:endParaRPr lang="zh-CN" altLang="en-US" sz="2800" dirty="0">
              <a:latin typeface="楷体" panose="02010609060101010101" pitchFamily="49" charset="-122"/>
              <a:ea typeface="楷体" panose="02010609060101010101" pitchFamily="49" charset="-122"/>
            </a:endParaRPr>
          </a:p>
        </p:txBody>
      </p:sp>
      <p:grpSp>
        <p:nvGrpSpPr>
          <p:cNvPr id="56" name="组合 55"/>
          <p:cNvGrpSpPr/>
          <p:nvPr/>
        </p:nvGrpSpPr>
        <p:grpSpPr>
          <a:xfrm>
            <a:off x="5054233" y="1406417"/>
            <a:ext cx="3324591" cy="3281197"/>
            <a:chOff x="5054233" y="1406416"/>
            <a:chExt cx="3964540" cy="3912793"/>
          </a:xfrm>
        </p:grpSpPr>
        <p:sp>
          <p:nvSpPr>
            <p:cNvPr id="4" name="Oval 44"/>
            <p:cNvSpPr>
              <a:spLocks noChangeArrowheads="1"/>
            </p:cNvSpPr>
            <p:nvPr/>
          </p:nvSpPr>
          <p:spPr bwMode="auto">
            <a:xfrm>
              <a:off x="6312802" y="1744405"/>
              <a:ext cx="2355804" cy="2307385"/>
            </a:xfrm>
            <a:prstGeom prst="ellipse">
              <a:avLst/>
            </a:pr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45"/>
            <p:cNvSpPr>
              <a:spLocks noChangeArrowheads="1"/>
            </p:cNvSpPr>
            <p:nvPr/>
          </p:nvSpPr>
          <p:spPr bwMode="auto">
            <a:xfrm>
              <a:off x="5054233" y="1435062"/>
              <a:ext cx="3964540" cy="3884147"/>
            </a:xfrm>
            <a:prstGeom prst="ellipse">
              <a:avLst/>
            </a:pr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46"/>
            <p:cNvSpPr>
              <a:spLocks noChangeShapeType="1"/>
            </p:cNvSpPr>
            <p:nvPr/>
          </p:nvSpPr>
          <p:spPr bwMode="auto">
            <a:xfrm flipH="1">
              <a:off x="5177261" y="1435995"/>
              <a:ext cx="1940942" cy="2615793"/>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47"/>
            <p:cNvSpPr>
              <a:spLocks noChangeShapeType="1"/>
            </p:cNvSpPr>
            <p:nvPr/>
          </p:nvSpPr>
          <p:spPr bwMode="auto">
            <a:xfrm>
              <a:off x="8545419" y="2118201"/>
              <a:ext cx="349214" cy="1933589"/>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48"/>
            <p:cNvSpPr>
              <a:spLocks noChangeShapeType="1"/>
            </p:cNvSpPr>
            <p:nvPr/>
          </p:nvSpPr>
          <p:spPr bwMode="auto">
            <a:xfrm>
              <a:off x="7118203" y="1435995"/>
              <a:ext cx="1427216" cy="682205"/>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49"/>
            <p:cNvSpPr>
              <a:spLocks noChangeShapeType="1"/>
            </p:cNvSpPr>
            <p:nvPr/>
          </p:nvSpPr>
          <p:spPr bwMode="auto">
            <a:xfrm>
              <a:off x="5177261" y="4051789"/>
              <a:ext cx="3717372"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50"/>
            <p:cNvSpPr>
              <a:spLocks noChangeShapeType="1"/>
            </p:cNvSpPr>
            <p:nvPr/>
          </p:nvSpPr>
          <p:spPr bwMode="auto">
            <a:xfrm>
              <a:off x="6034162" y="1700969"/>
              <a:ext cx="2004524" cy="3352331"/>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51"/>
            <p:cNvSpPr>
              <a:spLocks noChangeShapeType="1"/>
            </p:cNvSpPr>
            <p:nvPr/>
          </p:nvSpPr>
          <p:spPr bwMode="auto">
            <a:xfrm>
              <a:off x="7118203" y="1435995"/>
              <a:ext cx="920481" cy="3617305"/>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52"/>
            <p:cNvSpPr>
              <a:spLocks noChangeShapeType="1"/>
            </p:cNvSpPr>
            <p:nvPr/>
          </p:nvSpPr>
          <p:spPr bwMode="auto">
            <a:xfrm flipH="1" flipV="1">
              <a:off x="6034162" y="1700969"/>
              <a:ext cx="2860471" cy="2350820"/>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53"/>
            <p:cNvSpPr>
              <a:spLocks noChangeShapeType="1"/>
            </p:cNvSpPr>
            <p:nvPr/>
          </p:nvSpPr>
          <p:spPr bwMode="auto">
            <a:xfrm flipH="1">
              <a:off x="7036504" y="2898174"/>
              <a:ext cx="454122" cy="478415"/>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54"/>
            <p:cNvSpPr>
              <a:spLocks noChangeShapeType="1"/>
            </p:cNvSpPr>
            <p:nvPr/>
          </p:nvSpPr>
          <p:spPr bwMode="auto">
            <a:xfrm flipV="1">
              <a:off x="7490624" y="1860077"/>
              <a:ext cx="515794" cy="1038097"/>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55"/>
            <p:cNvSpPr>
              <a:spLocks noChangeShapeType="1"/>
            </p:cNvSpPr>
            <p:nvPr/>
          </p:nvSpPr>
          <p:spPr bwMode="auto">
            <a:xfrm flipH="1">
              <a:off x="8038686" y="4051789"/>
              <a:ext cx="855948" cy="1001511"/>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56"/>
            <p:cNvSpPr>
              <a:spLocks noChangeArrowheads="1"/>
            </p:cNvSpPr>
            <p:nvPr/>
          </p:nvSpPr>
          <p:spPr bwMode="auto">
            <a:xfrm>
              <a:off x="7459470" y="2867505"/>
              <a:ext cx="61513" cy="60249"/>
            </a:xfrm>
            <a:prstGeom prst="ellipse">
              <a:avLst/>
            </a:prstGeom>
            <a:solidFill>
              <a:srgbClr val="FFFFFF"/>
            </a:solidFill>
            <a:ln w="317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Oval 58"/>
            <p:cNvSpPr>
              <a:spLocks noChangeArrowheads="1"/>
            </p:cNvSpPr>
            <p:nvPr/>
          </p:nvSpPr>
          <p:spPr bwMode="auto">
            <a:xfrm>
              <a:off x="7975105" y="1830497"/>
              <a:ext cx="61673"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Oval 60"/>
            <p:cNvSpPr>
              <a:spLocks noChangeArrowheads="1"/>
            </p:cNvSpPr>
            <p:nvPr/>
          </p:nvSpPr>
          <p:spPr bwMode="auto">
            <a:xfrm>
              <a:off x="7088003" y="1406416"/>
              <a:ext cx="60560"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Oval 62"/>
            <p:cNvSpPr>
              <a:spLocks noChangeArrowheads="1"/>
            </p:cNvSpPr>
            <p:nvPr/>
          </p:nvSpPr>
          <p:spPr bwMode="auto">
            <a:xfrm>
              <a:off x="5147060" y="4022209"/>
              <a:ext cx="61513"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Oval 64"/>
            <p:cNvSpPr>
              <a:spLocks noChangeArrowheads="1"/>
            </p:cNvSpPr>
            <p:nvPr/>
          </p:nvSpPr>
          <p:spPr bwMode="auto">
            <a:xfrm>
              <a:off x="8864432" y="4022209"/>
              <a:ext cx="61513"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Oval 66"/>
            <p:cNvSpPr>
              <a:spLocks noChangeArrowheads="1"/>
            </p:cNvSpPr>
            <p:nvPr/>
          </p:nvSpPr>
          <p:spPr bwMode="auto">
            <a:xfrm>
              <a:off x="8514106" y="2087531"/>
              <a:ext cx="61673"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68"/>
            <p:cNvSpPr>
              <a:spLocks noChangeArrowheads="1"/>
            </p:cNvSpPr>
            <p:nvPr/>
          </p:nvSpPr>
          <p:spPr bwMode="auto">
            <a:xfrm>
              <a:off x="7005190" y="3347010"/>
              <a:ext cx="61513"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70"/>
            <p:cNvSpPr>
              <a:spLocks noChangeArrowheads="1"/>
            </p:cNvSpPr>
            <p:nvPr/>
          </p:nvSpPr>
          <p:spPr bwMode="auto">
            <a:xfrm>
              <a:off x="8007531" y="5022631"/>
              <a:ext cx="61513" cy="60249"/>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Oval 72"/>
            <p:cNvSpPr>
              <a:spLocks noChangeArrowheads="1"/>
            </p:cNvSpPr>
            <p:nvPr/>
          </p:nvSpPr>
          <p:spPr bwMode="auto">
            <a:xfrm>
              <a:off x="6003962" y="1671234"/>
              <a:ext cx="60560" cy="60405"/>
            </a:xfrm>
            <a:prstGeom prst="ellipse">
              <a:avLst/>
            </a:prstGeom>
            <a:solidFill>
              <a:srgbClr val="FFFFFF"/>
            </a:solidFill>
            <a:ln w="635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5" name="组合 54"/>
          <p:cNvGrpSpPr/>
          <p:nvPr/>
        </p:nvGrpSpPr>
        <p:grpSpPr>
          <a:xfrm>
            <a:off x="1031424" y="1456941"/>
            <a:ext cx="3276236" cy="3332723"/>
            <a:chOff x="669954" y="1372295"/>
            <a:chExt cx="3924000" cy="3991656"/>
          </a:xfrm>
        </p:grpSpPr>
        <p:sp>
          <p:nvSpPr>
            <p:cNvPr id="25" name="Oval 36"/>
            <p:cNvSpPr>
              <a:spLocks noChangeArrowheads="1"/>
            </p:cNvSpPr>
            <p:nvPr/>
          </p:nvSpPr>
          <p:spPr bwMode="auto">
            <a:xfrm>
              <a:off x="669954" y="1408246"/>
              <a:ext cx="3924000" cy="39240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zh-CN" altLang="en-US"/>
            </a:p>
          </p:txBody>
        </p:sp>
        <p:sp>
          <p:nvSpPr>
            <p:cNvPr id="26" name="Oval 37"/>
            <p:cNvSpPr>
              <a:spLocks noChangeArrowheads="1"/>
            </p:cNvSpPr>
            <p:nvPr/>
          </p:nvSpPr>
          <p:spPr bwMode="auto">
            <a:xfrm>
              <a:off x="2512692" y="2722808"/>
              <a:ext cx="1676785" cy="1677817"/>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zh-CN" altLang="en-US"/>
            </a:p>
          </p:txBody>
        </p:sp>
        <p:cxnSp>
          <p:nvCxnSpPr>
            <p:cNvPr id="27" name="Line 38"/>
            <p:cNvCxnSpPr>
              <a:cxnSpLocks noChangeShapeType="1"/>
            </p:cNvCxnSpPr>
            <p:nvPr/>
          </p:nvCxnSpPr>
          <p:spPr bwMode="auto">
            <a:xfrm flipH="1">
              <a:off x="954645" y="1968049"/>
              <a:ext cx="3048981" cy="2432577"/>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28" name="Line 39"/>
            <p:cNvCxnSpPr>
              <a:cxnSpLocks noChangeShapeType="1"/>
            </p:cNvCxnSpPr>
            <p:nvPr/>
          </p:nvCxnSpPr>
          <p:spPr bwMode="auto">
            <a:xfrm>
              <a:off x="954645" y="4400625"/>
              <a:ext cx="3342212"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29" name="Line 40"/>
            <p:cNvCxnSpPr>
              <a:cxnSpLocks noChangeShapeType="1"/>
            </p:cNvCxnSpPr>
            <p:nvPr/>
          </p:nvCxnSpPr>
          <p:spPr bwMode="auto">
            <a:xfrm flipH="1" flipV="1">
              <a:off x="4003626" y="1968049"/>
              <a:ext cx="293231" cy="2432577"/>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30" name="Line 41"/>
            <p:cNvCxnSpPr>
              <a:cxnSpLocks noChangeShapeType="1"/>
            </p:cNvCxnSpPr>
            <p:nvPr/>
          </p:nvCxnSpPr>
          <p:spPr bwMode="auto">
            <a:xfrm flipH="1">
              <a:off x="2625235" y="1968049"/>
              <a:ext cx="1378391" cy="3364927"/>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31" name="Line 42"/>
            <p:cNvCxnSpPr>
              <a:cxnSpLocks noChangeShapeType="1"/>
            </p:cNvCxnSpPr>
            <p:nvPr/>
          </p:nvCxnSpPr>
          <p:spPr bwMode="auto">
            <a:xfrm flipH="1">
              <a:off x="954645" y="3561201"/>
              <a:ext cx="2396439" cy="839425"/>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32" name="Line 43"/>
            <p:cNvCxnSpPr>
              <a:cxnSpLocks noChangeShapeType="1"/>
            </p:cNvCxnSpPr>
            <p:nvPr/>
          </p:nvCxnSpPr>
          <p:spPr bwMode="auto">
            <a:xfrm flipH="1" flipV="1">
              <a:off x="954645" y="4400625"/>
              <a:ext cx="1670590" cy="932350"/>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33" name="Line 44"/>
            <p:cNvCxnSpPr>
              <a:cxnSpLocks noChangeShapeType="1"/>
            </p:cNvCxnSpPr>
            <p:nvPr/>
          </p:nvCxnSpPr>
          <p:spPr bwMode="auto">
            <a:xfrm flipH="1" flipV="1">
              <a:off x="2828638" y="2905561"/>
              <a:ext cx="522446" cy="655639"/>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34" name="Line 45"/>
            <p:cNvCxnSpPr>
              <a:cxnSpLocks noChangeShapeType="1"/>
            </p:cNvCxnSpPr>
            <p:nvPr/>
          </p:nvCxnSpPr>
          <p:spPr bwMode="auto">
            <a:xfrm flipH="1">
              <a:off x="2625235" y="1404302"/>
              <a:ext cx="0" cy="3928673"/>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35" name="Line 46"/>
            <p:cNvCxnSpPr>
              <a:cxnSpLocks noChangeShapeType="1"/>
            </p:cNvCxnSpPr>
            <p:nvPr/>
          </p:nvCxnSpPr>
          <p:spPr bwMode="auto">
            <a:xfrm flipV="1">
              <a:off x="954645" y="1404302"/>
              <a:ext cx="1670590" cy="2996323"/>
            </a:xfrm>
            <a:prstGeom prst="line">
              <a:avLst/>
            </a:prstGeom>
            <a:noFill/>
            <a:ln w="9525" cap="rnd">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36" name="Line 47"/>
            <p:cNvCxnSpPr>
              <a:cxnSpLocks noChangeShapeType="1"/>
            </p:cNvCxnSpPr>
            <p:nvPr/>
          </p:nvCxnSpPr>
          <p:spPr bwMode="auto">
            <a:xfrm>
              <a:off x="2625235" y="3369155"/>
              <a:ext cx="725850" cy="192046"/>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37" name="Oval 48"/>
            <p:cNvSpPr>
              <a:spLocks noChangeArrowheads="1"/>
            </p:cNvSpPr>
            <p:nvPr/>
          </p:nvSpPr>
          <p:spPr bwMode="auto">
            <a:xfrm>
              <a:off x="3971619" y="1937074"/>
              <a:ext cx="62983" cy="62983"/>
            </a:xfrm>
            <a:prstGeom prst="ellipse">
              <a:avLst/>
            </a:prstGeom>
            <a:solidFill>
              <a:srgbClr val="FFFFFF"/>
            </a:solidFill>
            <a:ln w="9525"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38" name="Oval 50"/>
            <p:cNvSpPr>
              <a:spLocks noChangeArrowheads="1"/>
            </p:cNvSpPr>
            <p:nvPr/>
          </p:nvSpPr>
          <p:spPr bwMode="auto">
            <a:xfrm>
              <a:off x="923670" y="4368618"/>
              <a:ext cx="61950"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39" name="Oval 52"/>
            <p:cNvSpPr>
              <a:spLocks noChangeArrowheads="1"/>
            </p:cNvSpPr>
            <p:nvPr/>
          </p:nvSpPr>
          <p:spPr bwMode="auto">
            <a:xfrm>
              <a:off x="4264850" y="4368618"/>
              <a:ext cx="62983"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40" name="Oval 54"/>
            <p:cNvSpPr>
              <a:spLocks noChangeArrowheads="1"/>
            </p:cNvSpPr>
            <p:nvPr/>
          </p:nvSpPr>
          <p:spPr bwMode="auto">
            <a:xfrm>
              <a:off x="3319077" y="3530226"/>
              <a:ext cx="62983"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41" name="Oval 56"/>
            <p:cNvSpPr>
              <a:spLocks noChangeArrowheads="1"/>
            </p:cNvSpPr>
            <p:nvPr/>
          </p:nvSpPr>
          <p:spPr bwMode="auto">
            <a:xfrm>
              <a:off x="2594260" y="3337148"/>
              <a:ext cx="62983"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42" name="Oval 58"/>
            <p:cNvSpPr>
              <a:spLocks noChangeArrowheads="1"/>
            </p:cNvSpPr>
            <p:nvPr/>
          </p:nvSpPr>
          <p:spPr bwMode="auto">
            <a:xfrm>
              <a:off x="2593227" y="5300968"/>
              <a:ext cx="62983"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43" name="Oval 60"/>
            <p:cNvSpPr>
              <a:spLocks noChangeArrowheads="1"/>
            </p:cNvSpPr>
            <p:nvPr/>
          </p:nvSpPr>
          <p:spPr bwMode="auto">
            <a:xfrm>
              <a:off x="2594260" y="1372295"/>
              <a:ext cx="62983"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sp>
          <p:nvSpPr>
            <p:cNvPr id="44" name="Oval 62"/>
            <p:cNvSpPr>
              <a:spLocks noChangeArrowheads="1"/>
            </p:cNvSpPr>
            <p:nvPr/>
          </p:nvSpPr>
          <p:spPr bwMode="auto">
            <a:xfrm>
              <a:off x="2796630" y="2874586"/>
              <a:ext cx="62983" cy="62983"/>
            </a:xfrm>
            <a:prstGeom prst="ellipse">
              <a:avLst/>
            </a:prstGeom>
            <a:solidFill>
              <a:srgbClr val="FFFFFF"/>
            </a:solidFill>
            <a:ln w="6350" cap="rnd">
              <a:solidFill>
                <a:srgbClr val="000000"/>
              </a:solidFill>
              <a:prstDash val="solid"/>
              <a:round/>
              <a:headEnd/>
              <a:tailEnd/>
            </a:ln>
          </p:spPr>
          <p:txBody>
            <a:bodyPr rot="0" vert="horz" wrap="square" lIns="91440" tIns="45720" rIns="91440" bIns="45720" anchor="t" anchorCtr="0" upright="1">
              <a:noAutofit/>
            </a:bodyPr>
            <a:lstStyle/>
            <a:p>
              <a:endParaRPr lang="zh-CN" altLang="en-US"/>
            </a:p>
          </p:txBody>
        </p:sp>
      </p:grpSp>
      <mc:AlternateContent xmlns:mc="http://schemas.openxmlformats.org/markup-compatibility/2006" xmlns:a14="http://schemas.microsoft.com/office/drawing/2010/main">
        <mc:Choice Requires="a14">
          <p:sp>
            <p:nvSpPr>
              <p:cNvPr id="57" name="文本框 56"/>
              <p:cNvSpPr txBox="1"/>
              <p:nvPr/>
            </p:nvSpPr>
            <p:spPr>
              <a:xfrm>
                <a:off x="1607485" y="4774124"/>
                <a:ext cx="2123595"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𝑟</m:t>
                          </m:r>
                        </m:den>
                      </m:f>
                    </m:oMath>
                  </m:oMathPara>
                </a14:m>
                <a:endParaRPr lang="zh-CN" altLang="en-US" sz="2000" dirty="0"/>
              </a:p>
            </p:txBody>
          </p:sp>
        </mc:Choice>
        <mc:Fallback xmlns="">
          <p:sp>
            <p:nvSpPr>
              <p:cNvPr id="57" name="文本框 56"/>
              <p:cNvSpPr txBox="1">
                <a:spLocks noRot="1" noChangeAspect="1" noMove="1" noResize="1" noEditPoints="1" noAdjustHandles="1" noChangeArrowheads="1" noChangeShapeType="1" noTextEdit="1"/>
              </p:cNvSpPr>
              <p:nvPr/>
            </p:nvSpPr>
            <p:spPr>
              <a:xfrm>
                <a:off x="1607485" y="4774124"/>
                <a:ext cx="2123595" cy="5833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5375525" y="4705760"/>
                <a:ext cx="3062825" cy="7523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𝑑</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𝑑</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2</m:t>
                              </m:r>
                            </m:sup>
                          </m:sSup>
                        </m:den>
                      </m:f>
                    </m:oMath>
                  </m:oMathPara>
                </a14:m>
                <a:endParaRPr lang="zh-CN" altLang="en-US" sz="20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5375525" y="4705760"/>
                <a:ext cx="3062825" cy="75232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4724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smtClean="0">
                <a:latin typeface="宋体" panose="02010600030101010101" pitchFamily="2" charset="-122"/>
                <a:ea typeface="宋体" panose="02010600030101010101" pitchFamily="2" charset="-122"/>
              </a:rPr>
              <a:t>彭赛列闭合定理</a:t>
            </a:r>
            <a:endParaRPr lang="zh-CN" altLang="en-US" sz="44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28650" y="5244661"/>
            <a:ext cx="7886700" cy="932301"/>
          </a:xfrm>
        </p:spPr>
        <p:txBody>
          <a:bodyPr>
            <a:normAutofit/>
          </a:bodyPr>
          <a:lstStyle/>
          <a:p>
            <a:r>
              <a:rPr lang="zh-CN" altLang="en-US" sz="2800" dirty="0" smtClean="0">
                <a:latin typeface="楷体" panose="02010609060101010101" pitchFamily="49" charset="-122"/>
                <a:ea typeface="楷体" panose="02010609060101010101" pitchFamily="49" charset="-122"/>
              </a:rPr>
              <a:t>双心多边形的每组跨度相同的对角线都外切于一圆，且该圆与双心多边形的内切圆和外接圆共轴</a:t>
            </a:r>
            <a:endParaRPr lang="zh-CN" altLang="en-US" sz="2800" dirty="0">
              <a:latin typeface="楷体" panose="02010609060101010101" pitchFamily="49" charset="-122"/>
              <a:ea typeface="楷体" panose="02010609060101010101" pitchFamily="49" charset="-122"/>
            </a:endParaRPr>
          </a:p>
        </p:txBody>
      </p:sp>
      <p:grpSp>
        <p:nvGrpSpPr>
          <p:cNvPr id="5" name="Group 4"/>
          <p:cNvGrpSpPr>
            <a:grpSpLocks noChangeAspect="1"/>
          </p:cNvGrpSpPr>
          <p:nvPr/>
        </p:nvGrpSpPr>
        <p:grpSpPr bwMode="auto">
          <a:xfrm>
            <a:off x="922937" y="1757144"/>
            <a:ext cx="3440112" cy="3421062"/>
            <a:chOff x="3162" y="1078"/>
            <a:chExt cx="2167" cy="2155"/>
          </a:xfrm>
        </p:grpSpPr>
        <p:sp>
          <p:nvSpPr>
            <p:cNvPr id="8" name="Oval 6"/>
            <p:cNvSpPr>
              <a:spLocks noChangeArrowheads="1"/>
            </p:cNvSpPr>
            <p:nvPr/>
          </p:nvSpPr>
          <p:spPr bwMode="auto">
            <a:xfrm>
              <a:off x="3231" y="1361"/>
              <a:ext cx="1588" cy="1589"/>
            </a:xfrm>
            <a:prstGeom prst="ellipse">
              <a:avLst/>
            </a:prstGeom>
            <a:noFill/>
            <a:ln w="12700" cap="rnd">
              <a:solidFill>
                <a:srgbClr val="007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7"/>
            <p:cNvSpPr>
              <a:spLocks noChangeArrowheads="1"/>
            </p:cNvSpPr>
            <p:nvPr/>
          </p:nvSpPr>
          <p:spPr bwMode="auto">
            <a:xfrm>
              <a:off x="3175" y="1078"/>
              <a:ext cx="2154" cy="2155"/>
            </a:xfrm>
            <a:prstGeom prst="ellipse">
              <a:avLst/>
            </a:prstGeom>
            <a:noFill/>
            <a:ln w="12700" cap="rnd">
              <a:solidFill>
                <a:srgbClr val="007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8"/>
            <p:cNvSpPr>
              <a:spLocks noChangeArrowheads="1"/>
            </p:cNvSpPr>
            <p:nvPr/>
          </p:nvSpPr>
          <p:spPr bwMode="auto">
            <a:xfrm>
              <a:off x="3451" y="1894"/>
              <a:ext cx="522" cy="523"/>
            </a:xfrm>
            <a:prstGeom prst="ellipse">
              <a:avLst/>
            </a:prstGeom>
            <a:noFill/>
            <a:ln w="12700" cap="rnd">
              <a:solidFill>
                <a:srgbClr val="007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9"/>
            <p:cNvSpPr>
              <a:spLocks noChangeShapeType="1"/>
            </p:cNvSpPr>
            <p:nvPr/>
          </p:nvSpPr>
          <p:spPr bwMode="auto">
            <a:xfrm flipH="1" flipV="1">
              <a:off x="3542" y="1345"/>
              <a:ext cx="1471" cy="49"/>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0"/>
            <p:cNvSpPr>
              <a:spLocks noChangeShapeType="1"/>
            </p:cNvSpPr>
            <p:nvPr/>
          </p:nvSpPr>
          <p:spPr bwMode="auto">
            <a:xfrm flipH="1">
              <a:off x="3178" y="1345"/>
              <a:ext cx="364" cy="730"/>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1"/>
            <p:cNvSpPr>
              <a:spLocks noChangeShapeType="1"/>
            </p:cNvSpPr>
            <p:nvPr/>
          </p:nvSpPr>
          <p:spPr bwMode="auto">
            <a:xfrm>
              <a:off x="3178" y="2075"/>
              <a:ext cx="198" cy="708"/>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2"/>
            <p:cNvSpPr>
              <a:spLocks noChangeShapeType="1"/>
            </p:cNvSpPr>
            <p:nvPr/>
          </p:nvSpPr>
          <p:spPr bwMode="auto">
            <a:xfrm>
              <a:off x="3376" y="2783"/>
              <a:ext cx="1231" cy="390"/>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3"/>
            <p:cNvSpPr>
              <a:spLocks noChangeShapeType="1"/>
            </p:cNvSpPr>
            <p:nvPr/>
          </p:nvSpPr>
          <p:spPr bwMode="auto">
            <a:xfrm flipV="1">
              <a:off x="4607" y="1394"/>
              <a:ext cx="406" cy="1779"/>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4"/>
            <p:cNvSpPr>
              <a:spLocks noChangeShapeType="1"/>
            </p:cNvSpPr>
            <p:nvPr/>
          </p:nvSpPr>
          <p:spPr bwMode="auto">
            <a:xfrm flipH="1">
              <a:off x="3178" y="1394"/>
              <a:ext cx="1835" cy="681"/>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5"/>
            <p:cNvSpPr>
              <a:spLocks noChangeShapeType="1"/>
            </p:cNvSpPr>
            <p:nvPr/>
          </p:nvSpPr>
          <p:spPr bwMode="auto">
            <a:xfrm>
              <a:off x="3178" y="2075"/>
              <a:ext cx="1429" cy="1098"/>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6"/>
            <p:cNvSpPr>
              <a:spLocks noChangeShapeType="1"/>
            </p:cNvSpPr>
            <p:nvPr/>
          </p:nvSpPr>
          <p:spPr bwMode="auto">
            <a:xfrm flipH="1" flipV="1">
              <a:off x="3542" y="1345"/>
              <a:ext cx="1065" cy="1828"/>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7"/>
            <p:cNvSpPr>
              <a:spLocks noChangeShapeType="1"/>
            </p:cNvSpPr>
            <p:nvPr/>
          </p:nvSpPr>
          <p:spPr bwMode="auto">
            <a:xfrm flipH="1">
              <a:off x="3376" y="1345"/>
              <a:ext cx="166" cy="1438"/>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8"/>
            <p:cNvSpPr>
              <a:spLocks noChangeShapeType="1"/>
            </p:cNvSpPr>
            <p:nvPr/>
          </p:nvSpPr>
          <p:spPr bwMode="auto">
            <a:xfrm flipV="1">
              <a:off x="3376" y="1394"/>
              <a:ext cx="1637" cy="1389"/>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19"/>
            <p:cNvSpPr>
              <a:spLocks noChangeArrowheads="1"/>
            </p:cNvSpPr>
            <p:nvPr/>
          </p:nvSpPr>
          <p:spPr bwMode="auto">
            <a:xfrm>
              <a:off x="4998" y="1378"/>
              <a:ext cx="31" cy="32"/>
            </a:xfrm>
            <a:prstGeom prst="ellipse">
              <a:avLst/>
            </a:prstGeom>
            <a:solidFill>
              <a:srgbClr val="FFFFFF"/>
            </a:solidFill>
            <a:ln w="12700" cap="rnd">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20"/>
            <p:cNvSpPr>
              <a:spLocks noChangeArrowheads="1"/>
            </p:cNvSpPr>
            <p:nvPr/>
          </p:nvSpPr>
          <p:spPr bwMode="auto">
            <a:xfrm>
              <a:off x="4998" y="1378"/>
              <a:ext cx="31"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1"/>
            <p:cNvSpPr>
              <a:spLocks noChangeArrowheads="1"/>
            </p:cNvSpPr>
            <p:nvPr/>
          </p:nvSpPr>
          <p:spPr bwMode="auto">
            <a:xfrm>
              <a:off x="3526" y="1329"/>
              <a:ext cx="32"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Oval 22"/>
            <p:cNvSpPr>
              <a:spLocks noChangeArrowheads="1"/>
            </p:cNvSpPr>
            <p:nvPr/>
          </p:nvSpPr>
          <p:spPr bwMode="auto">
            <a:xfrm>
              <a:off x="3526" y="1329"/>
              <a:ext cx="32"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3"/>
            <p:cNvSpPr>
              <a:spLocks noChangeArrowheads="1"/>
            </p:cNvSpPr>
            <p:nvPr/>
          </p:nvSpPr>
          <p:spPr bwMode="auto">
            <a:xfrm>
              <a:off x="4591" y="3157"/>
              <a:ext cx="32"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Oval 24"/>
            <p:cNvSpPr>
              <a:spLocks noChangeArrowheads="1"/>
            </p:cNvSpPr>
            <p:nvPr/>
          </p:nvSpPr>
          <p:spPr bwMode="auto">
            <a:xfrm>
              <a:off x="4591" y="3157"/>
              <a:ext cx="32"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5"/>
            <p:cNvSpPr>
              <a:spLocks noChangeArrowheads="1"/>
            </p:cNvSpPr>
            <p:nvPr/>
          </p:nvSpPr>
          <p:spPr bwMode="auto">
            <a:xfrm>
              <a:off x="3162" y="2059"/>
              <a:ext cx="32"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Oval 26"/>
            <p:cNvSpPr>
              <a:spLocks noChangeArrowheads="1"/>
            </p:cNvSpPr>
            <p:nvPr/>
          </p:nvSpPr>
          <p:spPr bwMode="auto">
            <a:xfrm>
              <a:off x="3162" y="2059"/>
              <a:ext cx="32"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7"/>
            <p:cNvSpPr>
              <a:spLocks noChangeArrowheads="1"/>
            </p:cNvSpPr>
            <p:nvPr/>
          </p:nvSpPr>
          <p:spPr bwMode="auto">
            <a:xfrm>
              <a:off x="3361" y="2767"/>
              <a:ext cx="31"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Oval 28"/>
            <p:cNvSpPr>
              <a:spLocks noChangeArrowheads="1"/>
            </p:cNvSpPr>
            <p:nvPr/>
          </p:nvSpPr>
          <p:spPr bwMode="auto">
            <a:xfrm>
              <a:off x="3361" y="2767"/>
              <a:ext cx="31"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Group 31"/>
          <p:cNvGrpSpPr>
            <a:grpSpLocks noChangeAspect="1"/>
          </p:cNvGrpSpPr>
          <p:nvPr/>
        </p:nvGrpSpPr>
        <p:grpSpPr bwMode="auto">
          <a:xfrm>
            <a:off x="4845269" y="1739956"/>
            <a:ext cx="3419475" cy="3419475"/>
            <a:chOff x="3185" y="1092"/>
            <a:chExt cx="2154" cy="2154"/>
          </a:xfrm>
        </p:grpSpPr>
        <p:sp>
          <p:nvSpPr>
            <p:cNvPr id="35" name="Oval 33"/>
            <p:cNvSpPr>
              <a:spLocks noChangeArrowheads="1"/>
            </p:cNvSpPr>
            <p:nvPr/>
          </p:nvSpPr>
          <p:spPr bwMode="auto">
            <a:xfrm>
              <a:off x="3185" y="1092"/>
              <a:ext cx="2154" cy="2154"/>
            </a:xfrm>
            <a:prstGeom prst="ellipse">
              <a:avLst/>
            </a:prstGeom>
            <a:noFill/>
            <a:ln w="12700" cap="rnd">
              <a:solidFill>
                <a:srgbClr val="007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34"/>
            <p:cNvSpPr>
              <a:spLocks noChangeArrowheads="1"/>
            </p:cNvSpPr>
            <p:nvPr/>
          </p:nvSpPr>
          <p:spPr bwMode="auto">
            <a:xfrm>
              <a:off x="3488" y="1664"/>
              <a:ext cx="1009" cy="1010"/>
            </a:xfrm>
            <a:prstGeom prst="ellipse">
              <a:avLst/>
            </a:prstGeom>
            <a:noFill/>
            <a:ln w="12700" cap="rnd">
              <a:solidFill>
                <a:srgbClr val="007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35"/>
            <p:cNvSpPr>
              <a:spLocks noChangeArrowheads="1"/>
            </p:cNvSpPr>
            <p:nvPr/>
          </p:nvSpPr>
          <p:spPr bwMode="auto">
            <a:xfrm>
              <a:off x="3257" y="1256"/>
              <a:ext cx="1825" cy="1826"/>
            </a:xfrm>
            <a:prstGeom prst="ellipse">
              <a:avLst/>
            </a:prstGeom>
            <a:noFill/>
            <a:ln w="12700" cap="rnd">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6"/>
            <p:cNvSpPr>
              <a:spLocks noChangeShapeType="1"/>
            </p:cNvSpPr>
            <p:nvPr/>
          </p:nvSpPr>
          <p:spPr bwMode="auto">
            <a:xfrm flipH="1">
              <a:off x="3241" y="1407"/>
              <a:ext cx="1782" cy="420"/>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7"/>
            <p:cNvSpPr>
              <a:spLocks noChangeShapeType="1"/>
            </p:cNvSpPr>
            <p:nvPr/>
          </p:nvSpPr>
          <p:spPr bwMode="auto">
            <a:xfrm>
              <a:off x="3241" y="1827"/>
              <a:ext cx="730" cy="1379"/>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8"/>
            <p:cNvSpPr>
              <a:spLocks noChangeShapeType="1"/>
            </p:cNvSpPr>
            <p:nvPr/>
          </p:nvSpPr>
          <p:spPr bwMode="auto">
            <a:xfrm flipV="1">
              <a:off x="3971" y="1407"/>
              <a:ext cx="1052" cy="1799"/>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9"/>
            <p:cNvSpPr>
              <a:spLocks noChangeShapeType="1"/>
            </p:cNvSpPr>
            <p:nvPr/>
          </p:nvSpPr>
          <p:spPr bwMode="auto">
            <a:xfrm flipH="1">
              <a:off x="3275" y="1175"/>
              <a:ext cx="573" cy="1426"/>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40"/>
            <p:cNvSpPr>
              <a:spLocks noChangeShapeType="1"/>
            </p:cNvSpPr>
            <p:nvPr/>
          </p:nvSpPr>
          <p:spPr bwMode="auto">
            <a:xfrm>
              <a:off x="3275" y="2601"/>
              <a:ext cx="1861" cy="197"/>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41"/>
            <p:cNvSpPr>
              <a:spLocks noChangeShapeType="1"/>
            </p:cNvSpPr>
            <p:nvPr/>
          </p:nvSpPr>
          <p:spPr bwMode="auto">
            <a:xfrm flipH="1" flipV="1">
              <a:off x="3848" y="1175"/>
              <a:ext cx="1288" cy="1623"/>
            </a:xfrm>
            <a:prstGeom prst="line">
              <a:avLst/>
            </a:prstGeom>
            <a:noFill/>
            <a:ln w="12700"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42"/>
            <p:cNvSpPr>
              <a:spLocks noChangeShapeType="1"/>
            </p:cNvSpPr>
            <p:nvPr/>
          </p:nvSpPr>
          <p:spPr bwMode="auto">
            <a:xfrm flipH="1">
              <a:off x="3275" y="1407"/>
              <a:ext cx="1748" cy="119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Line 43"/>
            <p:cNvSpPr>
              <a:spLocks noChangeShapeType="1"/>
            </p:cNvSpPr>
            <p:nvPr/>
          </p:nvSpPr>
          <p:spPr bwMode="auto">
            <a:xfrm>
              <a:off x="3241" y="1827"/>
              <a:ext cx="1895" cy="9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44"/>
            <p:cNvSpPr>
              <a:spLocks noChangeShapeType="1"/>
            </p:cNvSpPr>
            <p:nvPr/>
          </p:nvSpPr>
          <p:spPr bwMode="auto">
            <a:xfrm>
              <a:off x="3848" y="1175"/>
              <a:ext cx="123" cy="203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5"/>
            <p:cNvSpPr>
              <a:spLocks noChangeShapeType="1"/>
            </p:cNvSpPr>
            <p:nvPr/>
          </p:nvSpPr>
          <p:spPr bwMode="auto">
            <a:xfrm flipH="1">
              <a:off x="3241" y="1175"/>
              <a:ext cx="607" cy="652"/>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6"/>
            <p:cNvSpPr>
              <a:spLocks noChangeShapeType="1"/>
            </p:cNvSpPr>
            <p:nvPr/>
          </p:nvSpPr>
          <p:spPr bwMode="auto">
            <a:xfrm>
              <a:off x="3241" y="1827"/>
              <a:ext cx="34" cy="774"/>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7"/>
            <p:cNvSpPr>
              <a:spLocks noChangeShapeType="1"/>
            </p:cNvSpPr>
            <p:nvPr/>
          </p:nvSpPr>
          <p:spPr bwMode="auto">
            <a:xfrm>
              <a:off x="3275" y="2601"/>
              <a:ext cx="696" cy="605"/>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8"/>
            <p:cNvSpPr>
              <a:spLocks noChangeShapeType="1"/>
            </p:cNvSpPr>
            <p:nvPr/>
          </p:nvSpPr>
          <p:spPr bwMode="auto">
            <a:xfrm flipV="1">
              <a:off x="3971" y="2798"/>
              <a:ext cx="1165" cy="408"/>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9"/>
            <p:cNvSpPr>
              <a:spLocks noChangeShapeType="1"/>
            </p:cNvSpPr>
            <p:nvPr/>
          </p:nvSpPr>
          <p:spPr bwMode="auto">
            <a:xfrm flipH="1" flipV="1">
              <a:off x="5023" y="1407"/>
              <a:ext cx="113" cy="1391"/>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50"/>
            <p:cNvSpPr>
              <a:spLocks noChangeShapeType="1"/>
            </p:cNvSpPr>
            <p:nvPr/>
          </p:nvSpPr>
          <p:spPr bwMode="auto">
            <a:xfrm flipH="1" flipV="1">
              <a:off x="3848" y="1175"/>
              <a:ext cx="1175" cy="232"/>
            </a:xfrm>
            <a:prstGeom prst="line">
              <a:avLst/>
            </a:prstGeom>
            <a:noFill/>
            <a:ln w="127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51"/>
            <p:cNvSpPr>
              <a:spLocks noChangeArrowheads="1"/>
            </p:cNvSpPr>
            <p:nvPr/>
          </p:nvSpPr>
          <p:spPr bwMode="auto">
            <a:xfrm>
              <a:off x="3892" y="2153"/>
              <a:ext cx="32" cy="32"/>
            </a:xfrm>
            <a:prstGeom prst="ellipse">
              <a:avLst/>
            </a:prstGeom>
            <a:solidFill>
              <a:srgbClr val="FFFFFF"/>
            </a:solid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Oval 53"/>
            <p:cNvSpPr>
              <a:spLocks noChangeArrowheads="1"/>
            </p:cNvSpPr>
            <p:nvPr/>
          </p:nvSpPr>
          <p:spPr bwMode="auto">
            <a:xfrm>
              <a:off x="5007" y="1391"/>
              <a:ext cx="33"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Oval 54"/>
            <p:cNvSpPr>
              <a:spLocks noChangeArrowheads="1"/>
            </p:cNvSpPr>
            <p:nvPr/>
          </p:nvSpPr>
          <p:spPr bwMode="auto">
            <a:xfrm>
              <a:off x="5007" y="1391"/>
              <a:ext cx="33"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55"/>
            <p:cNvSpPr>
              <a:spLocks noChangeArrowheads="1"/>
            </p:cNvSpPr>
            <p:nvPr/>
          </p:nvSpPr>
          <p:spPr bwMode="auto">
            <a:xfrm>
              <a:off x="3224" y="1811"/>
              <a:ext cx="33"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Oval 56"/>
            <p:cNvSpPr>
              <a:spLocks noChangeArrowheads="1"/>
            </p:cNvSpPr>
            <p:nvPr/>
          </p:nvSpPr>
          <p:spPr bwMode="auto">
            <a:xfrm>
              <a:off x="3224" y="1811"/>
              <a:ext cx="33"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57"/>
            <p:cNvSpPr>
              <a:spLocks noChangeArrowheads="1"/>
            </p:cNvSpPr>
            <p:nvPr/>
          </p:nvSpPr>
          <p:spPr bwMode="auto">
            <a:xfrm>
              <a:off x="3955" y="3190"/>
              <a:ext cx="32"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Oval 58"/>
            <p:cNvSpPr>
              <a:spLocks noChangeArrowheads="1"/>
            </p:cNvSpPr>
            <p:nvPr/>
          </p:nvSpPr>
          <p:spPr bwMode="auto">
            <a:xfrm>
              <a:off x="3955" y="3190"/>
              <a:ext cx="32"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59"/>
            <p:cNvSpPr>
              <a:spLocks noChangeArrowheads="1"/>
            </p:cNvSpPr>
            <p:nvPr/>
          </p:nvSpPr>
          <p:spPr bwMode="auto">
            <a:xfrm>
              <a:off x="3259" y="2585"/>
              <a:ext cx="33"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Oval 60"/>
            <p:cNvSpPr>
              <a:spLocks noChangeArrowheads="1"/>
            </p:cNvSpPr>
            <p:nvPr/>
          </p:nvSpPr>
          <p:spPr bwMode="auto">
            <a:xfrm>
              <a:off x="3259" y="2585"/>
              <a:ext cx="33"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61"/>
            <p:cNvSpPr>
              <a:spLocks noChangeArrowheads="1"/>
            </p:cNvSpPr>
            <p:nvPr/>
          </p:nvSpPr>
          <p:spPr bwMode="auto">
            <a:xfrm>
              <a:off x="3832" y="1158"/>
              <a:ext cx="32" cy="33"/>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Oval 62"/>
            <p:cNvSpPr>
              <a:spLocks noChangeArrowheads="1"/>
            </p:cNvSpPr>
            <p:nvPr/>
          </p:nvSpPr>
          <p:spPr bwMode="auto">
            <a:xfrm>
              <a:off x="3832" y="1158"/>
              <a:ext cx="32" cy="33"/>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Oval 63"/>
            <p:cNvSpPr>
              <a:spLocks noChangeArrowheads="1"/>
            </p:cNvSpPr>
            <p:nvPr/>
          </p:nvSpPr>
          <p:spPr bwMode="auto">
            <a:xfrm>
              <a:off x="5120" y="2782"/>
              <a:ext cx="33" cy="32"/>
            </a:xfrm>
            <a:prstGeom prst="ellipse">
              <a:avLst/>
            </a:prstGeom>
            <a:solidFill>
              <a:srgbClr val="FFFFFF"/>
            </a:solid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Oval 64"/>
            <p:cNvSpPr>
              <a:spLocks noChangeArrowheads="1"/>
            </p:cNvSpPr>
            <p:nvPr/>
          </p:nvSpPr>
          <p:spPr bwMode="auto">
            <a:xfrm>
              <a:off x="5120" y="2782"/>
              <a:ext cx="33" cy="32"/>
            </a:xfrm>
            <a:prstGeom prst="ellipse">
              <a:avLst/>
            </a:pr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63948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107272" y="1421405"/>
            <a:ext cx="6929455" cy="4934945"/>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Why bother with extra coordinate?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This picture gives away almost </a:t>
            </a:r>
          </a:p>
          <a:p>
            <a:pPr>
              <a:buNone/>
            </a:pPr>
            <a:r>
              <a:rPr lang="en-US" sz="2800" dirty="0">
                <a:latin typeface="Times New Roman" panose="02020603050405020304" pitchFamily="18" charset="0"/>
                <a:cs typeface="Times New Roman" panose="02020603050405020304" pitchFamily="18" charset="0"/>
              </a:rPr>
              <a:t>     the whole story.</a:t>
            </a:r>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52</a:t>
            </a:fld>
            <a:endParaRPr lang="zh-CN" altLang="en-US"/>
          </a:p>
        </p:txBody>
      </p:sp>
    </p:spTree>
    <p:extLst>
      <p:ext uri="{BB962C8B-B14F-4D97-AF65-F5344CB8AC3E}">
        <p14:creationId xmlns:p14="http://schemas.microsoft.com/office/powerpoint/2010/main" val="602397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Perspective in 2D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Camera at origin, looking along </a:t>
            </a:r>
            <a:r>
              <a:rPr lang="en-US" sz="2800" i="1" dirty="0">
                <a:latin typeface="Times New Roman" panose="02020603050405020304" pitchFamily="18" charset="0"/>
                <a:cs typeface="Times New Roman" panose="02020603050405020304" pitchFamily="18" charset="0"/>
              </a:rPr>
              <a:t>z</a:t>
            </a:r>
            <a:r>
              <a:rPr lang="en-US" sz="2800" dirty="0">
                <a:latin typeface="Times New Roman" panose="02020603050405020304" pitchFamily="18" charset="0"/>
                <a:cs typeface="Times New Roman" panose="02020603050405020304" pitchFamily="18" charset="0"/>
              </a:rPr>
              <a:t>, 90 degree</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f.o.v</a:t>
            </a:r>
            <a:r>
              <a:rPr lang="en-US" sz="2800" dirty="0">
                <a:latin typeface="Times New Roman" panose="02020603050405020304" pitchFamily="18" charset="0"/>
                <a:cs typeface="Times New Roman" panose="02020603050405020304" pitchFamily="18" charset="0"/>
              </a:rPr>
              <a:t>., “image plane” at </a:t>
            </a:r>
            <a:r>
              <a:rPr lang="en-US" sz="2800" i="1" dirty="0" smtClean="0">
                <a:latin typeface="Times New Roman" panose="02020603050405020304" pitchFamily="18" charset="0"/>
                <a:cs typeface="Times New Roman" panose="02020603050405020304" pitchFamily="18" charset="0"/>
              </a:rPr>
              <a:t>z</a:t>
            </a:r>
            <a:r>
              <a:rPr lang="en-US" sz="2800" dirty="0" smtClean="0">
                <a:latin typeface="Times New Roman" panose="02020603050405020304" pitchFamily="18" charset="0"/>
                <a:cs typeface="Times New Roman" panose="02020603050405020304" pitchFamily="18" charset="0"/>
              </a:rPr>
              <a:t> = 1</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53</a:t>
            </a:fld>
            <a:endParaRPr lang="zh-CN" altLang="en-US"/>
          </a:p>
        </p:txBody>
      </p:sp>
      <p:pic>
        <p:nvPicPr>
          <p:cNvPr id="7171" name="Picture 3"/>
          <p:cNvPicPr>
            <a:picLocks noChangeAspect="1" noChangeArrowheads="1"/>
          </p:cNvPicPr>
          <p:nvPr/>
        </p:nvPicPr>
        <p:blipFill>
          <a:blip r:embed="rId2"/>
          <a:srcRect/>
          <a:stretch>
            <a:fillRect/>
          </a:stretch>
        </p:blipFill>
        <p:spPr bwMode="auto">
          <a:xfrm>
            <a:off x="762000" y="2500306"/>
            <a:ext cx="7620000" cy="4105275"/>
          </a:xfrm>
          <a:prstGeom prst="rect">
            <a:avLst/>
          </a:prstGeom>
          <a:noFill/>
          <a:ln w="9525">
            <a:noFill/>
            <a:miter lim="800000"/>
            <a:headEnd/>
            <a:tailEnd/>
          </a:ln>
          <a:effectLst/>
        </p:spPr>
      </p:pic>
    </p:spTree>
    <p:extLst>
      <p:ext uri="{BB962C8B-B14F-4D97-AF65-F5344CB8AC3E}">
        <p14:creationId xmlns:p14="http://schemas.microsoft.com/office/powerpoint/2010/main" val="1536167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Perspective in 2D</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54</a:t>
            </a:fld>
            <a:endParaRPr lang="zh-CN" altLang="en-US"/>
          </a:p>
        </p:txBody>
      </p:sp>
      <p:pic>
        <p:nvPicPr>
          <p:cNvPr id="8" name="Picture 3"/>
          <p:cNvPicPr>
            <a:picLocks noChangeAspect="1" noChangeArrowheads="1"/>
          </p:cNvPicPr>
          <p:nvPr/>
        </p:nvPicPr>
        <p:blipFill>
          <a:blip r:embed="rId2"/>
          <a:srcRect/>
          <a:stretch>
            <a:fillRect/>
          </a:stretch>
        </p:blipFill>
        <p:spPr bwMode="auto">
          <a:xfrm>
            <a:off x="762000" y="2500306"/>
            <a:ext cx="7620000" cy="41052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3571868" y="1643050"/>
            <a:ext cx="5357823" cy="1554430"/>
          </a:xfrm>
          <a:prstGeom prst="rect">
            <a:avLst/>
          </a:prstGeom>
          <a:noFill/>
          <a:ln w="9525">
            <a:noFill/>
            <a:miter lim="800000"/>
            <a:headEnd/>
            <a:tailEnd/>
          </a:ln>
          <a:effectLst/>
        </p:spPr>
      </p:pic>
    </p:spTree>
    <p:extLst>
      <p:ext uri="{BB962C8B-B14F-4D97-AF65-F5344CB8AC3E}">
        <p14:creationId xmlns:p14="http://schemas.microsoft.com/office/powerpoint/2010/main" val="816581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Perspective in 2D</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55</a:t>
            </a:fld>
            <a:endParaRPr lang="zh-CN" altLang="en-US"/>
          </a:p>
        </p:txBody>
      </p:sp>
      <p:pic>
        <p:nvPicPr>
          <p:cNvPr id="8" name="Picture 3"/>
          <p:cNvPicPr>
            <a:picLocks noChangeAspect="1" noChangeArrowheads="1"/>
          </p:cNvPicPr>
          <p:nvPr/>
        </p:nvPicPr>
        <p:blipFill>
          <a:blip r:embed="rId2"/>
          <a:srcRect/>
          <a:stretch>
            <a:fillRect/>
          </a:stretch>
        </p:blipFill>
        <p:spPr bwMode="auto">
          <a:xfrm>
            <a:off x="762000" y="2500306"/>
            <a:ext cx="7620000" cy="4105275"/>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5872632" y="1443484"/>
            <a:ext cx="2994564" cy="2786082"/>
          </a:xfrm>
          <a:prstGeom prst="rect">
            <a:avLst/>
          </a:prstGeom>
          <a:noFill/>
          <a:ln w="9525">
            <a:noFill/>
            <a:miter lim="800000"/>
            <a:headEnd/>
            <a:tailEnd/>
          </a:ln>
          <a:effectLst/>
        </p:spPr>
      </p:pic>
    </p:spTree>
    <p:extLst>
      <p:ext uri="{BB962C8B-B14F-4D97-AF65-F5344CB8AC3E}">
        <p14:creationId xmlns:p14="http://schemas.microsoft.com/office/powerpoint/2010/main" val="85953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2"/>
          <a:srcRect/>
          <a:stretch>
            <a:fillRect/>
          </a:stretch>
        </p:blipFill>
        <p:spPr bwMode="auto">
          <a:xfrm>
            <a:off x="714348" y="1499293"/>
            <a:ext cx="8072494" cy="5043483"/>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Perspective in 2D</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56</a:t>
            </a:fld>
            <a:endParaRPr lang="zh-CN" altLang="en-US"/>
          </a:p>
        </p:txBody>
      </p:sp>
    </p:spTree>
    <p:extLst>
      <p:ext uri="{BB962C8B-B14F-4D97-AF65-F5344CB8AC3E}">
        <p14:creationId xmlns:p14="http://schemas.microsoft.com/office/powerpoint/2010/main" val="1331471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Homogeneous Visualization in 2D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Divide by w to normalize (project)</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57</a:t>
            </a:fld>
            <a:endParaRPr lang="zh-CN" altLang="en-US"/>
          </a:p>
        </p:txBody>
      </p:sp>
      <p:pic>
        <p:nvPicPr>
          <p:cNvPr id="15362" name="Picture 2"/>
          <p:cNvPicPr>
            <a:picLocks noChangeAspect="1" noChangeArrowheads="1"/>
          </p:cNvPicPr>
          <p:nvPr/>
        </p:nvPicPr>
        <p:blipFill>
          <a:blip r:embed="rId2"/>
          <a:srcRect/>
          <a:stretch>
            <a:fillRect/>
          </a:stretch>
        </p:blipFill>
        <p:spPr bwMode="auto">
          <a:xfrm>
            <a:off x="1071538" y="2214554"/>
            <a:ext cx="6991350" cy="4086225"/>
          </a:xfrm>
          <a:prstGeom prst="rect">
            <a:avLst/>
          </a:prstGeom>
          <a:noFill/>
          <a:ln w="9525">
            <a:noFill/>
            <a:miter lim="800000"/>
            <a:headEnd/>
            <a:tailEnd/>
          </a:ln>
          <a:effectLst/>
        </p:spPr>
      </p:pic>
    </p:spTree>
    <p:extLst>
      <p:ext uri="{BB962C8B-B14F-4D97-AF65-F5344CB8AC3E}">
        <p14:creationId xmlns:p14="http://schemas.microsoft.com/office/powerpoint/2010/main" val="3774651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328516" y="1928802"/>
            <a:ext cx="7487051" cy="4400552"/>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Homogeneous Visualization in 2D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Divide by w to normalize (project)</a:t>
            </a:r>
          </a:p>
          <a:p>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 0? </a:t>
            </a:r>
            <a:br>
              <a:rPr 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58</a:t>
            </a:fld>
            <a:endParaRPr lang="zh-CN" altLang="en-US"/>
          </a:p>
        </p:txBody>
      </p:sp>
    </p:spTree>
    <p:extLst>
      <p:ext uri="{BB962C8B-B14F-4D97-AF65-F5344CB8AC3E}">
        <p14:creationId xmlns:p14="http://schemas.microsoft.com/office/powerpoint/2010/main" val="2502256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142992" y="2996952"/>
            <a:ext cx="6858016" cy="2485408"/>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Projective Equivalence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For affine transformations, adding w=1 in the end proved to be convenient.</a:t>
            </a:r>
          </a:p>
          <a:p>
            <a:r>
              <a:rPr lang="en-US" sz="2800" dirty="0">
                <a:latin typeface="Times New Roman" panose="02020603050405020304" pitchFamily="18" charset="0"/>
                <a:cs typeface="Times New Roman" panose="02020603050405020304" pitchFamily="18" charset="0"/>
              </a:rPr>
              <a:t>The real showpiece is </a:t>
            </a:r>
            <a:r>
              <a:rPr lang="en-US" sz="2800" b="1" dirty="0">
                <a:latin typeface="Times New Roman" panose="02020603050405020304" pitchFamily="18" charset="0"/>
                <a:cs typeface="Times New Roman" panose="02020603050405020304" pitchFamily="18" charset="0"/>
              </a:rPr>
              <a:t>perspective</a:t>
            </a:r>
            <a:endParaRPr lang="zh-CN" altLang="en-US" sz="28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59</a:t>
            </a:fld>
            <a:endParaRPr lang="zh-CN" altLang="en-US"/>
          </a:p>
        </p:txBody>
      </p:sp>
    </p:spTree>
    <p:extLst>
      <p:ext uri="{BB962C8B-B14F-4D97-AF65-F5344CB8AC3E}">
        <p14:creationId xmlns:p14="http://schemas.microsoft.com/office/powerpoint/2010/main" val="55826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latin typeface="Times New Roman" panose="02020603050405020304" pitchFamily="18" charset="0"/>
                <a:ea typeface="+mn-ea"/>
                <a:cs typeface="Times New Roman" panose="02020603050405020304" pitchFamily="18" charset="0"/>
              </a:rPr>
              <a:t>Translation</a:t>
            </a:r>
            <a:endParaRPr lang="zh-CN" altLang="en-US"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𝑝</m:t>
                          </m:r>
                        </m:e>
                      </m:acc>
                      <m:r>
                        <a:rPr lang="en-US" altLang="zh-CN" sz="2400" i="1">
                          <a:latin typeface="Cambria Math" panose="02040503050406030204" pitchFamily="18" charset="0"/>
                          <a:cs typeface="Times New Roman" panose="02020603050405020304" pitchFamily="18" charset="0"/>
                        </a:rPr>
                        <m:t>=</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r>
                        <a:rPr lang="en-US" altLang="zh-CN" sz="2400" i="1">
                          <a:latin typeface="Cambria Math" panose="02040503050406030204" pitchFamily="18" charset="0"/>
                          <a:cs typeface="Times New Roman" panose="02020603050405020304" pitchFamily="18" charset="0"/>
                        </a:rPr>
                        <m:t>+</m:t>
                      </m:r>
                      <m:nary>
                        <m:naryPr>
                          <m:chr m:val="∑"/>
                          <m:supHide m:val="on"/>
                          <m:ctrlPr>
                            <a:rPr lang="en-US" altLang="zh-CN" sz="2400" i="1">
                              <a:latin typeface="Cambria Math" panose="02040503050406030204" pitchFamily="18" charset="0"/>
                              <a:cs typeface="Times New Roman" panose="02020603050405020304" pitchFamily="18" charset="0"/>
                            </a:rPr>
                          </m:ctrlPr>
                        </m:naryPr>
                        <m:sub>
                          <m:r>
                            <m:rPr>
                              <m:brk m:alnAt="7"/>
                            </m:rPr>
                            <a:rPr lang="en-US" altLang="zh-CN" sz="2400" i="1">
                              <a:latin typeface="Cambria Math" panose="02040503050406030204" pitchFamily="18" charset="0"/>
                              <a:cs typeface="Times New Roman" panose="02020603050405020304" pitchFamily="18" charset="0"/>
                            </a:rPr>
                            <m:t>𝑖</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𝑖</m:t>
                              </m:r>
                            </m:sub>
                          </m:sSub>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𝑖</m:t>
                                  </m:r>
                                </m:sub>
                              </m:sSub>
                            </m:e>
                          </m:acc>
                        </m:e>
                      </m:nary>
                      <m:r>
                        <a:rPr lang="en-US" altLang="zh-CN" sz="2400" i="1">
                          <a:latin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1</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2</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3</m:t>
                                        </m:r>
                                      </m:sub>
                                    </m:sSub>
                                  </m:e>
                                </m:acc>
                              </m:e>
                              <m:e>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e>
                            </m:mr>
                          </m:m>
                        </m:e>
                      </m:d>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i="1">
                                        <a:latin typeface="Cambria Math" panose="02040503050406030204" pitchFamily="18" charset="0"/>
                                        <a:cs typeface="Times New Roman" panose="02020603050405020304" pitchFamily="18" charset="0"/>
                                      </a:rPr>
                                      <m:t>𝑐</m:t>
                                    </m:r>
                                  </m:e>
                                  <m:sub>
                                    <m:r>
                                      <m:rPr>
                                        <m:brk m:alnAt="7"/>
                                      </m:rPr>
                                      <a:rPr lang="en-US" altLang="zh-CN" sz="2400" i="1">
                                        <a:latin typeface="Cambria Math" panose="02040503050406030204" pitchFamily="18" charset="0"/>
                                        <a:cs typeface="Times New Roman" panose="02020603050405020304" pitchFamily="18" charset="0"/>
                                      </a:rPr>
                                      <m:t>1</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2</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3</m:t>
                                    </m:r>
                                  </m:sub>
                                </m:sSub>
                              </m:e>
                            </m:mr>
                            <m:mr>
                              <m:e>
                                <m:r>
                                  <a:rPr lang="en-US" altLang="zh-CN" sz="2400" i="1">
                                    <a:latin typeface="Cambria Math" panose="02040503050406030204" pitchFamily="18" charset="0"/>
                                    <a:cs typeface="Times New Roman" panose="02020603050405020304" pitchFamily="18" charset="0"/>
                                  </a:rPr>
                                  <m:t>1</m:t>
                                </m:r>
                              </m:e>
                            </m:mr>
                          </m:m>
                        </m:e>
                      </m:d>
                    </m:oMath>
                  </m:oMathPara>
                </a14:m>
                <a:endParaRPr lang="en-US" altLang="zh-CN" sz="2400"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oMath>
                  </m:oMathPara>
                </a14:m>
                <a:endParaRPr lang="en-US" altLang="zh-CN" sz="2400" b="0"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𝑜</m:t>
                          </m:r>
                        </m:e>
                      </m:acc>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𝑡</m:t>
                          </m:r>
                        </m:e>
                      </m:acc>
                      <m:r>
                        <a:rPr lang="en-US" altLang="zh-CN" sz="2400" b="0" i="1" smtClean="0">
                          <a:latin typeface="Cambria Math" panose="02040503050406030204" pitchFamily="18" charset="0"/>
                          <a:cs typeface="Times New Roman" panose="02020603050405020304" pitchFamily="18" charset="0"/>
                        </a:rPr>
                        <m:t>+</m:t>
                      </m:r>
                      <m:nary>
                        <m:naryPr>
                          <m:chr m:val="∑"/>
                          <m:supHide m:val="on"/>
                          <m:ctrlPr>
                            <a:rPr lang="en-US" altLang="zh-CN" sz="2400" i="1">
                              <a:latin typeface="Cambria Math" panose="02040503050406030204" pitchFamily="18" charset="0"/>
                              <a:cs typeface="Times New Roman" panose="02020603050405020304" pitchFamily="18" charset="0"/>
                            </a:rPr>
                          </m:ctrlPr>
                        </m:naryPr>
                        <m:sub>
                          <m:r>
                            <m:rPr>
                              <m:brk m:alnAt="7"/>
                            </m:rPr>
                            <a:rPr lang="en-US" altLang="zh-CN" sz="2400" i="1">
                              <a:latin typeface="Cambria Math" panose="02040503050406030204" pitchFamily="18" charset="0"/>
                              <a:cs typeface="Times New Roman" panose="02020603050405020304" pitchFamily="18" charset="0"/>
                            </a:rPr>
                            <m:t>𝑖</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𝑖</m:t>
                              </m:r>
                            </m:sub>
                          </m:sSub>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𝑖</m:t>
                                  </m:r>
                                </m:sub>
                              </m:sSub>
                            </m:e>
                          </m:acc>
                        </m:e>
                      </m:nary>
                    </m:oMath>
                  </m:oMathPara>
                </a14:m>
                <a:endParaRPr lang="en-US" altLang="zh-CN" sz="2400"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1</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2</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3</m:t>
                                        </m:r>
                                      </m:sub>
                                    </m:sSub>
                                  </m:e>
                                </m:acc>
                              </m:e>
                              <m:e>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e>
                            </m:mr>
                          </m:m>
                        </m:e>
                      </m:d>
                      <m:d>
                        <m:dPr>
                          <m:begChr m:val="["/>
                          <m:endChr m:val="]"/>
                          <m:ctrlPr>
                            <a:rPr lang="en-US" altLang="zh-CN" sz="2400" b="0" i="1" smtClean="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b="0" i="1" smtClean="0">
                                  <a:latin typeface="Cambria Math" panose="02040503050406030204" pitchFamily="18" charset="0"/>
                                  <a:cs typeface="Times New Roman" panose="02020603050405020304" pitchFamily="18" charset="0"/>
                                </a:rPr>
                              </m:ctrlPr>
                            </m:mPr>
                            <m:mr>
                              <m:e>
                                <m:r>
                                  <m:rPr>
                                    <m:brk m:alnAt="7"/>
                                  </m:rPr>
                                  <a:rPr lang="en-US" altLang="zh-CN" sz="2400" b="0" i="1" smtClean="0">
                                    <a:latin typeface="Cambria Math" panose="02040503050406030204" pitchFamily="18" charset="0"/>
                                    <a:cs typeface="Times New Roman" panose="02020603050405020304" pitchFamily="18" charset="0"/>
                                  </a:rPr>
                                  <m:t>1</m:t>
                                </m:r>
                              </m:e>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0</m:t>
                                </m:r>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14</m:t>
                                    </m:r>
                                  </m:sub>
                                </m:sSub>
                              </m:e>
                            </m:mr>
                            <m:mr>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1</m:t>
                                </m:r>
                              </m:e>
                              <m:e>
                                <m:r>
                                  <a:rPr lang="en-US" altLang="zh-CN" sz="2400" b="0" i="1" smtClean="0">
                                    <a:latin typeface="Cambria Math" panose="02040503050406030204" pitchFamily="18" charset="0"/>
                                    <a:cs typeface="Times New Roman" panose="02020603050405020304" pitchFamily="18" charset="0"/>
                                  </a:rPr>
                                  <m:t>0</m:t>
                                </m:r>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24</m:t>
                                    </m:r>
                                  </m:sub>
                                </m:sSub>
                              </m:e>
                            </m:mr>
                            <m:mr>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1</m:t>
                                </m:r>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34</m:t>
                                    </m:r>
                                  </m:sub>
                                </m:sSub>
                              </m:e>
                            </m:mr>
                            <m:mr>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0</m:t>
                                </m:r>
                              </m:e>
                              <m:e>
                                <m:r>
                                  <a:rPr lang="en-US" altLang="zh-CN" sz="2400" b="0" i="1" smtClean="0">
                                    <a:latin typeface="Cambria Math" panose="02040503050406030204" pitchFamily="18" charset="0"/>
                                    <a:cs typeface="Times New Roman" panose="02020603050405020304" pitchFamily="18" charset="0"/>
                                  </a:rPr>
                                  <m:t>1</m:t>
                                </m:r>
                              </m:e>
                            </m:mr>
                          </m:m>
                        </m:e>
                      </m:d>
                      <m:d>
                        <m:dPr>
                          <m:begChr m:val="["/>
                          <m:endChr m:val="]"/>
                          <m:ctrlPr>
                            <a:rPr lang="en-US" altLang="zh-CN" sz="2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400" b="0" i="1" smtClean="0">
                                  <a:latin typeface="Cambria Math" panose="02040503050406030204" pitchFamily="18" charset="0"/>
                                  <a:cs typeface="Times New Roman" panose="02020603050405020304" pitchFamily="18" charset="0"/>
                                </a:rPr>
                              </m:ctrlPr>
                            </m:mPr>
                            <m:mr>
                              <m:e>
                                <m:sSub>
                                  <m:sSubPr>
                                    <m:ctrlPr>
                                      <a:rPr lang="en-US" altLang="zh-CN" sz="2400" b="0" i="1" smtClean="0">
                                        <a:latin typeface="Cambria Math" panose="02040503050406030204" pitchFamily="18" charset="0"/>
                                        <a:cs typeface="Times New Roman" panose="02020603050405020304" pitchFamily="18" charset="0"/>
                                      </a:rPr>
                                    </m:ctrlPr>
                                  </m:sSubPr>
                                  <m:e>
                                    <m:r>
                                      <m:rPr>
                                        <m:brk m:alnAt="7"/>
                                      </m:rPr>
                                      <a:rPr lang="en-US" altLang="zh-CN" sz="2400" b="0" i="1" smtClean="0">
                                        <a:latin typeface="Cambria Math" panose="02040503050406030204" pitchFamily="18" charset="0"/>
                                        <a:cs typeface="Times New Roman" panose="02020603050405020304" pitchFamily="18" charset="0"/>
                                      </a:rPr>
                                      <m:t>𝑐</m:t>
                                    </m:r>
                                  </m:e>
                                  <m:sub>
                                    <m:r>
                                      <m:rPr>
                                        <m:brk m:alnAt="7"/>
                                      </m:rPr>
                                      <a:rPr lang="en-US" altLang="zh-CN" sz="2400" b="0" i="1" smtClean="0">
                                        <a:latin typeface="Cambria Math" panose="02040503050406030204" pitchFamily="18" charset="0"/>
                                        <a:cs typeface="Times New Roman" panose="02020603050405020304" pitchFamily="18" charset="0"/>
                                      </a:rPr>
                                      <m:t>1</m:t>
                                    </m:r>
                                  </m:sub>
                                </m:sSub>
                              </m:e>
                            </m:mr>
                            <m:m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𝑐</m:t>
                                    </m:r>
                                  </m:e>
                                  <m:sub>
                                    <m:r>
                                      <a:rPr lang="en-US" altLang="zh-CN" sz="2400" b="0" i="1" smtClean="0">
                                        <a:latin typeface="Cambria Math" panose="02040503050406030204" pitchFamily="18" charset="0"/>
                                        <a:cs typeface="Times New Roman" panose="02020603050405020304" pitchFamily="18" charset="0"/>
                                      </a:rPr>
                                      <m:t>2</m:t>
                                    </m:r>
                                  </m:sub>
                                </m:sSub>
                              </m:e>
                            </m:mr>
                            <m:m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𝑐</m:t>
                                    </m:r>
                                  </m:e>
                                  <m:sub>
                                    <m:r>
                                      <a:rPr lang="en-US" altLang="zh-CN" sz="2400" b="0" i="1" smtClean="0">
                                        <a:latin typeface="Cambria Math" panose="02040503050406030204" pitchFamily="18" charset="0"/>
                                        <a:cs typeface="Times New Roman" panose="02020603050405020304" pitchFamily="18" charset="0"/>
                                      </a:rPr>
                                      <m:t>3</m:t>
                                    </m:r>
                                  </m:sub>
                                </m:sSub>
                              </m:e>
                            </m:mr>
                            <m:mr>
                              <m:e>
                                <m:r>
                                  <a:rPr lang="en-US" altLang="zh-CN" sz="2400" b="0" i="1" smtClean="0">
                                    <a:latin typeface="Cambria Math" panose="02040503050406030204" pitchFamily="18" charset="0"/>
                                    <a:cs typeface="Times New Roman" panose="02020603050405020304" pitchFamily="18" charset="0"/>
                                  </a:rPr>
                                  <m:t>1</m:t>
                                </m:r>
                              </m:e>
                            </m:mr>
                          </m:m>
                        </m:e>
                      </m:d>
                    </m:oMath>
                  </m:oMathPara>
                </a14:m>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13535B06-6A47-4B57-9912-C51025E8C240}" type="slidenum">
              <a:rPr lang="zh-CN" altLang="en-US" smtClean="0"/>
              <a:pPr/>
              <a:t>6</a:t>
            </a:fld>
            <a:endParaRPr lang="zh-CN" altLang="en-US"/>
          </a:p>
        </p:txBody>
      </p:sp>
    </p:spTree>
    <p:extLst>
      <p:ext uri="{BB962C8B-B14F-4D97-AF65-F5344CB8AC3E}">
        <p14:creationId xmlns:p14="http://schemas.microsoft.com/office/powerpoint/2010/main" val="3753382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000232" y="4088992"/>
            <a:ext cx="6715140" cy="2586573"/>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Projective Equivalence – Why?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For affine transformations, adding w=1 in the end proved to be convenient.</a:t>
            </a:r>
          </a:p>
          <a:p>
            <a:r>
              <a:rPr lang="en-US" sz="2800" dirty="0">
                <a:latin typeface="Times New Roman" panose="02020603050405020304" pitchFamily="18" charset="0"/>
                <a:cs typeface="Times New Roman" panose="02020603050405020304" pitchFamily="18" charset="0"/>
              </a:rPr>
              <a:t>The real showpiece is </a:t>
            </a:r>
            <a:r>
              <a:rPr lang="en-US" sz="2800" b="1" dirty="0">
                <a:latin typeface="Times New Roman" panose="02020603050405020304" pitchFamily="18" charset="0"/>
                <a:cs typeface="Times New Roman" panose="02020603050405020304" pitchFamily="18" charset="0"/>
              </a:rPr>
              <a:t>perspective</a:t>
            </a:r>
          </a:p>
          <a:p>
            <a:pPr lvl="1"/>
            <a:r>
              <a:rPr lang="en-US" sz="2400" dirty="0">
                <a:latin typeface="Times New Roman" panose="02020603050405020304" pitchFamily="18" charset="0"/>
                <a:cs typeface="Times New Roman" panose="02020603050405020304" pitchFamily="18" charset="0"/>
              </a:rPr>
              <a:t>From the camera’s point of view, all 3D points on the line fall on the same 2D coordinate in the image.</a:t>
            </a:r>
          </a:p>
          <a:p>
            <a:pPr lvl="1"/>
            <a:r>
              <a:rPr lang="en-US" sz="2400" dirty="0">
                <a:latin typeface="Times New Roman" panose="02020603050405020304" pitchFamily="18" charset="0"/>
                <a:cs typeface="Times New Roman" panose="02020603050405020304" pitchFamily="18" charset="0"/>
              </a:rPr>
              <a:t>In that sense, all those 3D points are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“identical”.</a:t>
            </a:r>
          </a:p>
          <a:p>
            <a:pPr lvl="1"/>
            <a:r>
              <a:rPr lang="en-US" sz="2400" dirty="0">
                <a:latin typeface="Times New Roman" panose="02020603050405020304" pitchFamily="18" charset="0"/>
                <a:cs typeface="Times New Roman" panose="02020603050405020304" pitchFamily="18" charset="0"/>
              </a:rPr>
              <a:t>How many dimensions?</a:t>
            </a:r>
            <a:br>
              <a:rPr lang="en-US" sz="2400" dirty="0">
                <a:latin typeface="Times New Roman" panose="02020603050405020304" pitchFamily="18" charset="0"/>
                <a:cs typeface="Times New Roman" panose="02020603050405020304" pitchFamily="18" charset="0"/>
              </a:rPr>
            </a:br>
            <a:endParaRPr lang="zh-CN" altLang="en-US" sz="24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13535B06-6A47-4B57-9912-C51025E8C240}" type="slidenum">
              <a:rPr lang="zh-CN" altLang="en-US" smtClean="0"/>
              <a:pPr/>
              <a:t>60</a:t>
            </a:fld>
            <a:endParaRPr lang="zh-CN" altLang="en-US"/>
          </a:p>
        </p:txBody>
      </p:sp>
    </p:spTree>
    <p:extLst>
      <p:ext uri="{BB962C8B-B14F-4D97-AF65-F5344CB8AC3E}">
        <p14:creationId xmlns:p14="http://schemas.microsoft.com/office/powerpoint/2010/main" val="1816682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6484" y="1610463"/>
            <a:ext cx="8045955" cy="3394472"/>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Surface Normal: unit vector that is locally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perpendicular to the surface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It's used for shading — makes things look 3D!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pic>
        <p:nvPicPr>
          <p:cNvPr id="13316" name="Picture 4"/>
          <p:cNvPicPr>
            <a:picLocks noChangeAspect="1" noChangeArrowheads="1"/>
          </p:cNvPicPr>
          <p:nvPr/>
        </p:nvPicPr>
        <p:blipFill>
          <a:blip r:embed="rId2"/>
          <a:srcRect/>
          <a:stretch>
            <a:fillRect/>
          </a:stretch>
        </p:blipFill>
        <p:spPr bwMode="auto">
          <a:xfrm>
            <a:off x="2928918" y="2446679"/>
            <a:ext cx="2732504" cy="1327476"/>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Normal</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61</a:t>
            </a:fld>
            <a:endParaRPr lang="zh-CN" altLang="en-US"/>
          </a:p>
        </p:txBody>
      </p:sp>
      <p:pic>
        <p:nvPicPr>
          <p:cNvPr id="13317" name="Picture 5"/>
          <p:cNvPicPr>
            <a:picLocks noChangeAspect="1" noChangeArrowheads="1"/>
          </p:cNvPicPr>
          <p:nvPr/>
        </p:nvPicPr>
        <p:blipFill>
          <a:blip r:embed="rId3"/>
          <a:srcRect/>
          <a:stretch>
            <a:fillRect/>
          </a:stretch>
        </p:blipFill>
        <p:spPr bwMode="auto">
          <a:xfrm>
            <a:off x="2857487" y="4368766"/>
            <a:ext cx="2875365" cy="147238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Visualization of Surface Normal</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57200" y="3933056"/>
            <a:ext cx="8229600" cy="2193107"/>
          </a:xfrm>
        </p:spPr>
        <p:txBody>
          <a:bodyPr/>
          <a:lstStyle/>
          <a:p>
            <a:r>
              <a:rPr lang="en-US" altLang="zh-CN" dirty="0" smtClean="0">
                <a:latin typeface="Times New Roman" panose="02020603050405020304" pitchFamily="18" charset="0"/>
                <a:cs typeface="Times New Roman" panose="02020603050405020304" pitchFamily="18" charset="0"/>
              </a:rPr>
              <a:t>±x = Red</a:t>
            </a:r>
          </a:p>
          <a:p>
            <a:r>
              <a:rPr lang="en-US" altLang="zh-CN" dirty="0" smtClean="0">
                <a:latin typeface="Times New Roman" panose="02020603050405020304" pitchFamily="18" charset="0"/>
                <a:cs typeface="Times New Roman" panose="02020603050405020304" pitchFamily="18" charset="0"/>
              </a:rPr>
              <a:t>±y = Green</a:t>
            </a:r>
          </a:p>
          <a:p>
            <a:r>
              <a:rPr lang="en-US" altLang="zh-CN" dirty="0" smtClean="0">
                <a:latin typeface="Times New Roman" panose="02020603050405020304" pitchFamily="18" charset="0"/>
                <a:cs typeface="Times New Roman" panose="02020603050405020304" pitchFamily="18" charset="0"/>
              </a:rPr>
              <a:t>±z = Blue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62</a:t>
            </a:fld>
            <a:endParaRPr lang="zh-CN" altLang="en-US"/>
          </a:p>
        </p:txBody>
      </p:sp>
      <p:pic>
        <p:nvPicPr>
          <p:cNvPr id="5" name="图片 4"/>
          <p:cNvPicPr>
            <a:picLocks noChangeAspect="1"/>
          </p:cNvPicPr>
          <p:nvPr/>
        </p:nvPicPr>
        <p:blipFill>
          <a:blip r:embed="rId2"/>
          <a:stretch>
            <a:fillRect/>
          </a:stretch>
        </p:blipFill>
        <p:spPr>
          <a:xfrm>
            <a:off x="1763688" y="1647825"/>
            <a:ext cx="5396753" cy="179294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How do we transform </a:t>
            </a:r>
            <a:r>
              <a:rPr lang="en-US" dirty="0" err="1">
                <a:latin typeface="Times New Roman" panose="02020603050405020304" pitchFamily="18" charset="0"/>
                <a:cs typeface="Times New Roman" panose="02020603050405020304" pitchFamily="18" charset="0"/>
              </a:rPr>
              <a:t>normals</a:t>
            </a:r>
            <a:r>
              <a:rPr 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57200" y="4441705"/>
            <a:ext cx="8229600" cy="1712998"/>
          </a:xfrm>
        </p:spPr>
        <p:txBody>
          <a:bodyPr/>
          <a:lstStyle/>
          <a:p>
            <a:pPr marL="0" indent="0" algn="ctr">
              <a:buNone/>
            </a:pPr>
            <a:r>
              <a:rPr lang="en-US" altLang="zh-CN" dirty="0" smtClean="0">
                <a:latin typeface="Times New Roman" panose="02020603050405020304" pitchFamily="18" charset="0"/>
                <a:cs typeface="Times New Roman" panose="02020603050405020304" pitchFamily="18" charset="0"/>
              </a:rPr>
              <a:t>Object Space              World Space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63</a:t>
            </a:fld>
            <a:endParaRPr lang="zh-CN" altLang="en-US"/>
          </a:p>
        </p:txBody>
      </p:sp>
      <p:sp>
        <p:nvSpPr>
          <p:cNvPr id="6" name="椭圆 5"/>
          <p:cNvSpPr/>
          <p:nvPr/>
        </p:nvSpPr>
        <p:spPr>
          <a:xfrm>
            <a:off x="2195736" y="3068960"/>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677174" y="3099978"/>
            <a:ext cx="1440000" cy="72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6" idx="1"/>
          </p:cNvCxnSpPr>
          <p:nvPr/>
        </p:nvCxnSpPr>
        <p:spPr>
          <a:xfrm flipH="1" flipV="1">
            <a:off x="1942589" y="2800202"/>
            <a:ext cx="400765" cy="416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7" idx="1"/>
          </p:cNvCxnSpPr>
          <p:nvPr/>
        </p:nvCxnSpPr>
        <p:spPr>
          <a:xfrm flipH="1" flipV="1">
            <a:off x="5605166" y="2773185"/>
            <a:ext cx="282891" cy="432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699736" y="3592289"/>
            <a:ext cx="10905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V="1">
            <a:off x="2701171" y="2481078"/>
            <a:ext cx="0" cy="1117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399753" y="4069328"/>
            <a:ext cx="10905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5401188" y="2958117"/>
            <a:ext cx="0" cy="1117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567179" y="2300204"/>
            <a:ext cx="691215" cy="523220"/>
          </a:xfrm>
          <a:prstGeom prst="rect">
            <a:avLst/>
          </a:prstGeom>
          <a:noFill/>
        </p:spPr>
        <p:txBody>
          <a:bodyPr wrap="none" rtlCol="0">
            <a:spAutoFit/>
          </a:bodyPr>
          <a:lstStyle/>
          <a:p>
            <a:r>
              <a:rPr lang="en-US" altLang="zh-CN" sz="2800" b="1" dirty="0" err="1" smtClean="0">
                <a:latin typeface="Times New Roman" panose="02020603050405020304" pitchFamily="18" charset="0"/>
                <a:cs typeface="Times New Roman" panose="02020603050405020304" pitchFamily="18" charset="0"/>
              </a:rPr>
              <a:t>n</a:t>
            </a:r>
            <a:r>
              <a:rPr lang="en-US" altLang="zh-CN" sz="2800" baseline="-25000" dirty="0" err="1" smtClean="0">
                <a:latin typeface="Times New Roman" panose="02020603050405020304" pitchFamily="18" charset="0"/>
                <a:cs typeface="Times New Roman" panose="02020603050405020304" pitchFamily="18" charset="0"/>
              </a:rPr>
              <a:t>OS</a:t>
            </a:r>
            <a:endParaRPr lang="zh-CN" altLang="en-US" sz="2800" baseline="-25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5269548" y="2202246"/>
            <a:ext cx="744114" cy="523220"/>
          </a:xfrm>
          <a:prstGeom prst="rect">
            <a:avLst/>
          </a:prstGeom>
          <a:noFill/>
        </p:spPr>
        <p:txBody>
          <a:bodyPr wrap="none" rtlCol="0">
            <a:spAutoFit/>
          </a:bodyPr>
          <a:lstStyle/>
          <a:p>
            <a:r>
              <a:rPr lang="en-US" altLang="zh-CN" sz="2800" b="1" dirty="0" err="1" smtClean="0">
                <a:latin typeface="Times New Roman" panose="02020603050405020304" pitchFamily="18" charset="0"/>
                <a:cs typeface="Times New Roman" panose="02020603050405020304" pitchFamily="18" charset="0"/>
              </a:rPr>
              <a:t>n</a:t>
            </a:r>
            <a:r>
              <a:rPr lang="en-US" altLang="zh-CN" sz="2800" baseline="-25000" dirty="0" err="1" smtClean="0">
                <a:latin typeface="Times New Roman" panose="02020603050405020304" pitchFamily="18" charset="0"/>
                <a:cs typeface="Times New Roman" panose="02020603050405020304" pitchFamily="18" charset="0"/>
              </a:rPr>
              <a:t>WS</a:t>
            </a:r>
            <a:endParaRPr lang="zh-CN" altLang="en-US" sz="2800" baseline="-2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Transform Normal like Object?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Translation? Rotation? Isotropic scale? Scale?</a:t>
            </a:r>
          </a:p>
          <a:p>
            <a:pPr>
              <a:buNone/>
            </a:pPr>
            <a:r>
              <a:rPr lang="en-US" dirty="0">
                <a:latin typeface="Times New Roman" panose="02020603050405020304" pitchFamily="18" charset="0"/>
                <a:cs typeface="Times New Roman" panose="02020603050405020304" pitchFamily="18" charset="0"/>
              </a:rPr>
              <a:t>    Reflection? Shear? Perspective?</a:t>
            </a:r>
            <a:br>
              <a:rPr 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64</a:t>
            </a:fld>
            <a:endParaRPr lang="zh-CN" altLang="en-US"/>
          </a:p>
        </p:txBody>
      </p:sp>
      <p:pic>
        <p:nvPicPr>
          <p:cNvPr id="15362" name="Picture 2"/>
          <p:cNvPicPr>
            <a:picLocks noChangeAspect="1" noChangeArrowheads="1"/>
          </p:cNvPicPr>
          <p:nvPr/>
        </p:nvPicPr>
        <p:blipFill>
          <a:blip r:embed="rId2"/>
          <a:srcRect/>
          <a:stretch>
            <a:fillRect/>
          </a:stretch>
        </p:blipFill>
        <p:spPr bwMode="auto">
          <a:xfrm>
            <a:off x="1785918" y="3000372"/>
            <a:ext cx="3429024" cy="2660450"/>
          </a:xfrm>
          <a:prstGeom prst="rect">
            <a:avLst/>
          </a:prstGeom>
          <a:noFill/>
          <a:ln w="9525">
            <a:noFill/>
            <a:miter lim="800000"/>
            <a:headEnd/>
            <a:tailEnd/>
          </a:ln>
          <a:effectLst/>
        </p:spPr>
      </p:pic>
      <p:pic>
        <p:nvPicPr>
          <p:cNvPr id="15364" name="Picture 4"/>
          <p:cNvPicPr>
            <a:picLocks noChangeAspect="1" noChangeArrowheads="1"/>
          </p:cNvPicPr>
          <p:nvPr/>
        </p:nvPicPr>
        <p:blipFill>
          <a:blip r:embed="rId3"/>
          <a:srcRect/>
          <a:stretch>
            <a:fillRect/>
          </a:stretch>
        </p:blipFill>
        <p:spPr bwMode="auto">
          <a:xfrm>
            <a:off x="4947049" y="2946794"/>
            <a:ext cx="2320223" cy="2550327"/>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Transformation for shear and scale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65</a:t>
            </a:fld>
            <a:endParaRPr lang="zh-CN" altLang="en-US"/>
          </a:p>
        </p:txBody>
      </p:sp>
      <p:pic>
        <p:nvPicPr>
          <p:cNvPr id="3" name="图片 2"/>
          <p:cNvPicPr>
            <a:picLocks noChangeAspect="1"/>
          </p:cNvPicPr>
          <p:nvPr/>
        </p:nvPicPr>
        <p:blipFill>
          <a:blip r:embed="rId2"/>
          <a:stretch>
            <a:fillRect/>
          </a:stretch>
        </p:blipFill>
        <p:spPr>
          <a:xfrm>
            <a:off x="3491880" y="1988840"/>
            <a:ext cx="4383741" cy="2994212"/>
          </a:xfrm>
          <a:prstGeom prst="rect">
            <a:avLst/>
          </a:prstGeom>
        </p:spPr>
      </p:pic>
      <p:sp>
        <p:nvSpPr>
          <p:cNvPr id="5" name="文本框 4"/>
          <p:cNvSpPr txBox="1"/>
          <p:nvPr/>
        </p:nvSpPr>
        <p:spPr>
          <a:xfrm>
            <a:off x="751306" y="1884206"/>
            <a:ext cx="2507238" cy="1384995"/>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Incorrect</a:t>
            </a:r>
          </a:p>
          <a:p>
            <a:pPr algn="ctr"/>
            <a:r>
              <a:rPr lang="en-US" altLang="zh-CN" sz="2800" dirty="0" smtClean="0">
                <a:latin typeface="Times New Roman" panose="02020603050405020304" pitchFamily="18" charset="0"/>
                <a:cs typeface="Times New Roman" panose="02020603050405020304" pitchFamily="18" charset="0"/>
              </a:rPr>
              <a:t>Normal</a:t>
            </a:r>
          </a:p>
          <a:p>
            <a:pPr algn="ctr"/>
            <a:r>
              <a:rPr lang="en-US" altLang="zh-CN" sz="2800" dirty="0" smtClean="0">
                <a:latin typeface="Times New Roman" panose="02020603050405020304" pitchFamily="18" charset="0"/>
                <a:cs typeface="Times New Roman" panose="02020603050405020304" pitchFamily="18" charset="0"/>
              </a:rPr>
              <a:t>Transformation</a:t>
            </a:r>
            <a:endParaRPr lang="zh-CN" altLang="en-US"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51306" y="3650521"/>
            <a:ext cx="2507238" cy="1384995"/>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Correct</a:t>
            </a:r>
          </a:p>
          <a:p>
            <a:pPr algn="ctr"/>
            <a:r>
              <a:rPr lang="en-US" altLang="zh-CN" sz="2800" dirty="0" smtClean="0">
                <a:latin typeface="Times New Roman" panose="02020603050405020304" pitchFamily="18" charset="0"/>
                <a:cs typeface="Times New Roman" panose="02020603050405020304" pitchFamily="18" charset="0"/>
              </a:rPr>
              <a:t>Normal</a:t>
            </a:r>
          </a:p>
          <a:p>
            <a:pPr algn="ctr"/>
            <a:r>
              <a:rPr lang="en-US" altLang="zh-CN" sz="2800" dirty="0" smtClean="0">
                <a:latin typeface="Times New Roman" panose="02020603050405020304" pitchFamily="18" charset="0"/>
                <a:cs typeface="Times New Roman" panose="02020603050405020304" pitchFamily="18" charset="0"/>
              </a:rPr>
              <a:t>Transformation</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More Normal Visualizations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66</a:t>
            </a:fld>
            <a:endParaRPr lang="zh-CN" altLang="en-US"/>
          </a:p>
        </p:txBody>
      </p:sp>
      <p:pic>
        <p:nvPicPr>
          <p:cNvPr id="17410" name="Picture 2"/>
          <p:cNvPicPr>
            <a:picLocks noChangeAspect="1" noChangeArrowheads="1"/>
          </p:cNvPicPr>
          <p:nvPr/>
        </p:nvPicPr>
        <p:blipFill>
          <a:blip r:embed="rId2"/>
          <a:srcRect/>
          <a:stretch>
            <a:fillRect/>
          </a:stretch>
        </p:blipFill>
        <p:spPr bwMode="auto">
          <a:xfrm>
            <a:off x="1785919" y="2089537"/>
            <a:ext cx="5630207" cy="3482603"/>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How to do it right?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Think about transforming the </a:t>
            </a:r>
            <a:r>
              <a:rPr lang="en-US" sz="2800" dirty="0">
                <a:solidFill>
                  <a:srgbClr val="FF0000"/>
                </a:solidFill>
                <a:latin typeface="Times New Roman" panose="02020603050405020304" pitchFamily="18" charset="0"/>
                <a:cs typeface="Times New Roman" panose="02020603050405020304" pitchFamily="18" charset="0"/>
              </a:rPr>
              <a:t>tangent plane</a:t>
            </a:r>
            <a:br>
              <a:rPr lang="en-US" sz="2800" dirty="0">
                <a:solidFill>
                  <a:srgbClr val="FF0000"/>
                </a:solidFill>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to the normal, not the </a:t>
            </a:r>
            <a:r>
              <a:rPr lang="en-US" sz="2800" dirty="0">
                <a:solidFill>
                  <a:srgbClr val="FF0000"/>
                </a:solidFill>
                <a:latin typeface="Times New Roman" panose="02020603050405020304" pitchFamily="18" charset="0"/>
                <a:cs typeface="Times New Roman" panose="02020603050405020304" pitchFamily="18" charset="0"/>
              </a:rPr>
              <a:t>normal </a:t>
            </a:r>
            <a:r>
              <a:rPr lang="en-US" sz="2800" dirty="0" smtClean="0">
                <a:solidFill>
                  <a:srgbClr val="FF0000"/>
                </a:solidFill>
                <a:latin typeface="Times New Roman" panose="02020603050405020304" pitchFamily="18" charset="0"/>
                <a:cs typeface="Times New Roman" panose="02020603050405020304" pitchFamily="18" charset="0"/>
              </a:rPr>
              <a:t>vector</a:t>
            </a:r>
          </a:p>
          <a:p>
            <a:endParaRPr lang="en-US" sz="2800" dirty="0">
              <a:solidFill>
                <a:srgbClr val="FF0000"/>
              </a:solidFill>
              <a:latin typeface="Times New Roman" panose="02020603050405020304" pitchFamily="18" charset="0"/>
              <a:cs typeface="Times New Roman" panose="02020603050405020304" pitchFamily="18" charset="0"/>
            </a:endParaRPr>
          </a:p>
          <a:p>
            <a:endParaRPr lang="en-US" sz="2800" dirty="0" smtClean="0">
              <a:solidFill>
                <a:srgbClr val="FF0000"/>
              </a:solidFill>
              <a:latin typeface="Times New Roman" panose="02020603050405020304" pitchFamily="18" charset="0"/>
              <a:cs typeface="Times New Roman" panose="02020603050405020304" pitchFamily="18" charset="0"/>
            </a:endParaRPr>
          </a:p>
          <a:p>
            <a:endParaRPr lang="en-US" sz="2800" dirty="0">
              <a:solidFill>
                <a:srgbClr val="FF0000"/>
              </a:solidFill>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Pick any vector </a:t>
            </a:r>
            <a:r>
              <a:rPr lang="en-US" sz="2800" dirty="0" err="1" smtClean="0">
                <a:latin typeface="Times New Roman" panose="02020603050405020304" pitchFamily="18" charset="0"/>
                <a:cs typeface="Times New Roman" panose="02020603050405020304" pitchFamily="18" charset="0"/>
              </a:rPr>
              <a:t>vOs</a:t>
            </a:r>
            <a:r>
              <a:rPr lang="en-US" sz="2800" dirty="0" smtClean="0">
                <a:latin typeface="Times New Roman" panose="02020603050405020304" pitchFamily="18" charset="0"/>
                <a:cs typeface="Times New Roman" panose="02020603050405020304" pitchFamily="18" charset="0"/>
              </a:rPr>
              <a:t> in the tangent plane,</a:t>
            </a:r>
          </a:p>
          <a:p>
            <a:r>
              <a:rPr lang="en-US" sz="2800" dirty="0" smtClean="0">
                <a:latin typeface="Times New Roman" panose="02020603050405020304" pitchFamily="18" charset="0"/>
                <a:cs typeface="Times New Roman" panose="02020603050405020304" pitchFamily="18" charset="0"/>
              </a:rPr>
              <a:t>How is it transformed by matrix </a:t>
            </a:r>
            <a:r>
              <a:rPr lang="en-US" sz="2800" b="1" dirty="0" smtClean="0">
                <a:latin typeface="Times New Roman" panose="02020603050405020304" pitchFamily="18" charset="0"/>
                <a:cs typeface="Times New Roman" panose="02020603050405020304" pitchFamily="18" charset="0"/>
              </a:rPr>
              <a:t>M</a:t>
            </a:r>
            <a:r>
              <a:rPr lang="en-US" sz="2800" dirty="0" smtClean="0">
                <a:latin typeface="Times New Roman" panose="02020603050405020304" pitchFamily="18" charset="0"/>
                <a:cs typeface="Times New Roman" panose="02020603050405020304" pitchFamily="18" charset="0"/>
              </a:rPr>
              <a:t>?</a:t>
            </a:r>
          </a:p>
          <a:p>
            <a:pPr marL="0" indent="0" algn="ctr">
              <a:buNone/>
            </a:pPr>
            <a:r>
              <a:rPr lang="en-US" sz="2800" b="1" dirty="0" err="1" smtClean="0">
                <a:latin typeface="Times New Roman" panose="02020603050405020304" pitchFamily="18" charset="0"/>
                <a:cs typeface="Times New Roman" panose="02020603050405020304" pitchFamily="18" charset="0"/>
              </a:rPr>
              <a:t>v</a:t>
            </a:r>
            <a:r>
              <a:rPr lang="en-US" sz="2800" i="1" baseline="-25000" dirty="0" err="1" smtClean="0">
                <a:latin typeface="Times New Roman" panose="02020603050405020304" pitchFamily="18" charset="0"/>
                <a:cs typeface="Times New Roman" panose="02020603050405020304" pitchFamily="18" charset="0"/>
              </a:rPr>
              <a:t>WS</a:t>
            </a:r>
            <a:r>
              <a:rPr lang="en-US" sz="2800" dirty="0" smtClean="0">
                <a:latin typeface="Times New Roman" panose="02020603050405020304" pitchFamily="18" charset="0"/>
                <a:cs typeface="Times New Roman" panose="02020603050405020304" pitchFamily="18" charset="0"/>
              </a:rPr>
              <a:t> = </a:t>
            </a:r>
            <a:r>
              <a:rPr lang="en-US" sz="2800" b="1" dirty="0" err="1" smtClean="0">
                <a:latin typeface="Times New Roman" panose="02020603050405020304" pitchFamily="18" charset="0"/>
                <a:cs typeface="Times New Roman" panose="02020603050405020304" pitchFamily="18" charset="0"/>
              </a:rPr>
              <a:t>Mv</a:t>
            </a:r>
            <a:r>
              <a:rPr lang="en-US" sz="2800" i="1" baseline="-25000" dirty="0" err="1" smtClean="0">
                <a:latin typeface="Times New Roman" panose="02020603050405020304" pitchFamily="18" charset="0"/>
                <a:cs typeface="Times New Roman" panose="02020603050405020304" pitchFamily="18" charset="0"/>
              </a:rPr>
              <a:t>OS</a:t>
            </a:r>
            <a:endParaRPr lang="zh-CN" altLang="en-US" sz="2800" i="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67</a:t>
            </a:fld>
            <a:endParaRPr lang="zh-CN" altLang="en-US"/>
          </a:p>
        </p:txBody>
      </p:sp>
      <p:pic>
        <p:nvPicPr>
          <p:cNvPr id="5" name="图片 4"/>
          <p:cNvPicPr>
            <a:picLocks noChangeAspect="1"/>
          </p:cNvPicPr>
          <p:nvPr/>
        </p:nvPicPr>
        <p:blipFill>
          <a:blip r:embed="rId2"/>
          <a:stretch>
            <a:fillRect/>
          </a:stretch>
        </p:blipFill>
        <p:spPr>
          <a:xfrm>
            <a:off x="2123728" y="2564904"/>
            <a:ext cx="4972050" cy="142875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Transform tangent vector v</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68</a:t>
            </a:fld>
            <a:endParaRPr lang="zh-CN" altLang="en-US"/>
          </a:p>
        </p:txBody>
      </p:sp>
      <p:sp>
        <p:nvSpPr>
          <p:cNvPr id="6" name="内容占位符 2"/>
          <p:cNvSpPr>
            <a:spLocks noGrp="1"/>
          </p:cNvSpPr>
          <p:nvPr>
            <p:ph idx="1"/>
          </p:nvPr>
        </p:nvSpPr>
        <p:spPr>
          <a:xfrm>
            <a:off x="457200" y="1600200"/>
            <a:ext cx="8229600" cy="4277072"/>
          </a:xfrm>
        </p:spPr>
        <p:txBody>
          <a:bodyPr>
            <a:normAutofit lnSpcReduction="10000"/>
          </a:bodyPr>
          <a:lstStyle/>
          <a:p>
            <a:r>
              <a:rPr lang="en-US" sz="2800" b="1" dirty="0" smtClean="0">
                <a:latin typeface="Times New Roman" panose="02020603050405020304" pitchFamily="18" charset="0"/>
                <a:cs typeface="Times New Roman" panose="02020603050405020304" pitchFamily="18" charset="0"/>
              </a:rPr>
              <a:t>v</a:t>
            </a:r>
            <a:r>
              <a:rPr lang="en-US" sz="2800" dirty="0" smtClean="0">
                <a:latin typeface="Times New Roman" panose="02020603050405020304" pitchFamily="18" charset="0"/>
                <a:cs typeface="Times New Roman" panose="02020603050405020304" pitchFamily="18" charset="0"/>
              </a:rPr>
              <a:t> is </a:t>
            </a:r>
            <a:r>
              <a:rPr lang="en-US" sz="2800" dirty="0" err="1" smtClean="0">
                <a:latin typeface="Times New Roman" panose="02020603050405020304" pitchFamily="18" charset="0"/>
                <a:cs typeface="Times New Roman" panose="02020603050405020304" pitchFamily="18" charset="0"/>
              </a:rPr>
              <a:t>penpendicular</a:t>
            </a:r>
            <a:r>
              <a:rPr lang="en-US" sz="2800" dirty="0" smtClean="0">
                <a:latin typeface="Times New Roman" panose="02020603050405020304" pitchFamily="18" charset="0"/>
                <a:cs typeface="Times New Roman" panose="02020603050405020304" pitchFamily="18" charset="0"/>
              </a:rPr>
              <a:t> to normal </a:t>
            </a:r>
            <a:r>
              <a:rPr lang="en-US" sz="2800" b="1" dirty="0" smtClean="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a:t>
            </a:r>
          </a:p>
          <a:p>
            <a:r>
              <a:rPr lang="en-US" sz="2800" dirty="0" smtClean="0">
                <a:latin typeface="Times New Roman" panose="02020603050405020304" pitchFamily="18" charset="0"/>
                <a:cs typeface="Times New Roman" panose="02020603050405020304" pitchFamily="18" charset="0"/>
              </a:rPr>
              <a:t>Dot product </a:t>
            </a:r>
          </a:p>
          <a:p>
            <a:pPr marL="0" indent="0" algn="ctr">
              <a:buNone/>
            </a:pPr>
            <a:r>
              <a:rPr lang="en-US" sz="2800" b="1" dirty="0" err="1" smtClean="0">
                <a:latin typeface="Times New Roman" panose="02020603050405020304" pitchFamily="18" charset="0"/>
                <a:cs typeface="Times New Roman" panose="02020603050405020304" pitchFamily="18" charset="0"/>
              </a:rPr>
              <a:t>n</a:t>
            </a:r>
            <a:r>
              <a:rPr lang="en-US" sz="2800" baseline="-25000" dirty="0" err="1" smtClean="0">
                <a:latin typeface="Times New Roman" panose="02020603050405020304" pitchFamily="18" charset="0"/>
                <a:cs typeface="Times New Roman" panose="02020603050405020304" pitchFamily="18" charset="0"/>
              </a:rPr>
              <a:t>OS</a:t>
            </a:r>
            <a:r>
              <a:rPr lang="en-US" sz="2800" baseline="30000" dirty="0" err="1" smtClean="0">
                <a:latin typeface="Times New Roman" panose="02020603050405020304" pitchFamily="18" charset="0"/>
                <a:cs typeface="Times New Roman" panose="02020603050405020304" pitchFamily="18" charset="0"/>
              </a:rPr>
              <a:t>T</a:t>
            </a:r>
            <a:r>
              <a:rPr lang="en-US" sz="2800" b="1" dirty="0" err="1" smtClean="0">
                <a:latin typeface="Times New Roman" panose="02020603050405020304" pitchFamily="18" charset="0"/>
                <a:cs typeface="Times New Roman" panose="02020603050405020304" pitchFamily="18" charset="0"/>
              </a:rPr>
              <a:t>v</a:t>
            </a:r>
            <a:r>
              <a:rPr lang="en-US" sz="2800" baseline="-25000" dirty="0" err="1" smtClean="0">
                <a:latin typeface="Times New Roman" panose="02020603050405020304" pitchFamily="18" charset="0"/>
                <a:cs typeface="Times New Roman" panose="02020603050405020304" pitchFamily="18" charset="0"/>
              </a:rPr>
              <a:t>OS</a:t>
            </a:r>
            <a:r>
              <a:rPr lang="en-US" sz="2800" dirty="0" smtClean="0">
                <a:latin typeface="Times New Roman" panose="02020603050405020304" pitchFamily="18" charset="0"/>
                <a:cs typeface="Times New Roman" panose="02020603050405020304" pitchFamily="18" charset="0"/>
              </a:rPr>
              <a:t> = 0</a:t>
            </a:r>
          </a:p>
          <a:p>
            <a:pPr marL="0" indent="0" algn="ctr">
              <a:buNone/>
            </a:pPr>
            <a:r>
              <a:rPr lang="en-US" sz="2800" b="1" dirty="0" err="1" smtClean="0">
                <a:latin typeface="Times New Roman" panose="02020603050405020304" pitchFamily="18" charset="0"/>
                <a:cs typeface="Times New Roman" panose="02020603050405020304" pitchFamily="18" charset="0"/>
              </a:rPr>
              <a:t>n</a:t>
            </a:r>
            <a:r>
              <a:rPr lang="en-US" sz="2800" i="1" baseline="-25000" dirty="0" err="1" smtClean="0">
                <a:latin typeface="Times New Roman" panose="02020603050405020304" pitchFamily="18" charset="0"/>
                <a:cs typeface="Times New Roman" panose="02020603050405020304" pitchFamily="18" charset="0"/>
              </a:rPr>
              <a:t>OS</a:t>
            </a:r>
            <a:r>
              <a:rPr lang="en-US" sz="2800" i="1" baseline="30000" dirty="0" err="1" smtClean="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a:t>
            </a:r>
            <a:r>
              <a:rPr lang="en-US" sz="2800" b="1" dirty="0" smtClean="0">
                <a:latin typeface="Times New Roman" panose="02020603050405020304" pitchFamily="18" charset="0"/>
                <a:cs typeface="Times New Roman" panose="02020603050405020304" pitchFamily="18" charset="0"/>
              </a:rPr>
              <a:t>M</a:t>
            </a:r>
            <a:r>
              <a:rPr lang="en-US" sz="2800" baseline="30000" dirty="0" smtClean="0">
                <a:latin typeface="Times New Roman" panose="02020603050405020304" pitchFamily="18" charset="0"/>
                <a:cs typeface="Times New Roman" panose="02020603050405020304" pitchFamily="18" charset="0"/>
              </a:rPr>
              <a:t>–1</a:t>
            </a:r>
            <a:r>
              <a:rPr lang="en-US" sz="2800" b="1" dirty="0" smtClean="0">
                <a:latin typeface="Times New Roman" panose="02020603050405020304" pitchFamily="18" charset="0"/>
                <a:cs typeface="Times New Roman" panose="02020603050405020304" pitchFamily="18" charset="0"/>
              </a:rPr>
              <a:t>M</a:t>
            </a:r>
            <a:r>
              <a:rPr lang="en-US" sz="2800" dirty="0" smtClean="0">
                <a:latin typeface="Times New Roman" panose="02020603050405020304" pitchFamily="18" charset="0"/>
                <a:cs typeface="Times New Roman" panose="02020603050405020304" pitchFamily="18" charset="0"/>
              </a:rPr>
              <a:t>)</a:t>
            </a:r>
            <a:r>
              <a:rPr lang="en-US" sz="2800" b="1" dirty="0" err="1" smtClean="0">
                <a:latin typeface="Times New Roman" panose="02020603050405020304" pitchFamily="18" charset="0"/>
                <a:cs typeface="Times New Roman" panose="02020603050405020304" pitchFamily="18" charset="0"/>
              </a:rPr>
              <a:t>v</a:t>
            </a:r>
            <a:r>
              <a:rPr lang="en-US" sz="2800" i="1" baseline="-25000" dirty="0" err="1" smtClean="0">
                <a:latin typeface="Times New Roman" panose="02020603050405020304" pitchFamily="18" charset="0"/>
                <a:cs typeface="Times New Roman" panose="02020603050405020304" pitchFamily="18" charset="0"/>
              </a:rPr>
              <a:t>OS</a:t>
            </a:r>
            <a:r>
              <a:rPr lang="en-US" sz="2800" dirty="0" smtClean="0">
                <a:latin typeface="Times New Roman" panose="02020603050405020304" pitchFamily="18" charset="0"/>
                <a:cs typeface="Times New Roman" panose="02020603050405020304" pitchFamily="18" charset="0"/>
              </a:rPr>
              <a:t> = 0</a:t>
            </a:r>
          </a:p>
          <a:p>
            <a:pPr marL="0" indent="0" algn="ctr">
              <a:buNone/>
            </a:pPr>
            <a:r>
              <a:rPr lang="en-US" altLang="zh-CN" sz="2800" dirty="0" smtClean="0">
                <a:latin typeface="Times New Roman" panose="02020603050405020304" pitchFamily="18" charset="0"/>
                <a:cs typeface="Times New Roman" panose="02020603050405020304" pitchFamily="18" charset="0"/>
              </a:rPr>
              <a:t>(</a:t>
            </a:r>
            <a:r>
              <a:rPr lang="en-US" altLang="zh-CN" sz="2800" b="1" dirty="0" err="1" smtClean="0">
                <a:latin typeface="Times New Roman" panose="02020603050405020304" pitchFamily="18" charset="0"/>
                <a:cs typeface="Times New Roman" panose="02020603050405020304" pitchFamily="18" charset="0"/>
              </a:rPr>
              <a:t>n</a:t>
            </a:r>
            <a:r>
              <a:rPr lang="en-US" altLang="zh-CN" sz="2800" i="1" baseline="-25000" dirty="0" err="1" smtClean="0">
                <a:latin typeface="Times New Roman" panose="02020603050405020304" pitchFamily="18" charset="0"/>
                <a:cs typeface="Times New Roman" panose="02020603050405020304" pitchFamily="18" charset="0"/>
              </a:rPr>
              <a:t>OS</a:t>
            </a:r>
            <a:r>
              <a:rPr lang="en-US" altLang="zh-CN" sz="2800" i="1" baseline="30000" dirty="0" err="1">
                <a:latin typeface="Times New Roman" panose="02020603050405020304" pitchFamily="18" charset="0"/>
                <a:cs typeface="Times New Roman" panose="02020603050405020304" pitchFamily="18" charset="0"/>
              </a:rPr>
              <a:t>T</a:t>
            </a:r>
            <a:r>
              <a:rPr lang="en-US" altLang="zh-CN" sz="2800" b="1" dirty="0" err="1" smtClean="0">
                <a:latin typeface="Times New Roman" panose="02020603050405020304" pitchFamily="18" charset="0"/>
                <a:cs typeface="Times New Roman" panose="02020603050405020304" pitchFamily="18" charset="0"/>
              </a:rPr>
              <a:t>M</a:t>
            </a:r>
            <a:r>
              <a:rPr lang="en-US" altLang="zh-CN" sz="2800" baseline="30000" dirty="0" smtClean="0">
                <a:latin typeface="Times New Roman" panose="02020603050405020304" pitchFamily="18" charset="0"/>
                <a:cs typeface="Times New Roman" panose="02020603050405020304" pitchFamily="18" charset="0"/>
              </a:rPr>
              <a:t>–1</a:t>
            </a:r>
            <a:r>
              <a:rPr lang="en-US" altLang="zh-CN" sz="2800" dirty="0" smtClean="0">
                <a:latin typeface="Times New Roman" panose="02020603050405020304" pitchFamily="18" charset="0"/>
                <a:cs typeface="Times New Roman" panose="02020603050405020304" pitchFamily="18" charset="0"/>
              </a:rPr>
              <a:t>)(</a:t>
            </a:r>
            <a:r>
              <a:rPr lang="en-US" altLang="zh-CN" sz="2800" b="1" dirty="0" err="1" smtClean="0">
                <a:latin typeface="Times New Roman" panose="02020603050405020304" pitchFamily="18" charset="0"/>
                <a:cs typeface="Times New Roman" panose="02020603050405020304" pitchFamily="18" charset="0"/>
              </a:rPr>
              <a:t>Mv</a:t>
            </a:r>
            <a:r>
              <a:rPr lang="en-US" altLang="zh-CN" sz="2800" i="1" baseline="-25000" dirty="0" err="1" smtClean="0">
                <a:latin typeface="Times New Roman" panose="02020603050405020304" pitchFamily="18" charset="0"/>
                <a:cs typeface="Times New Roman" panose="02020603050405020304" pitchFamily="18" charset="0"/>
              </a:rPr>
              <a:t>OS</a:t>
            </a: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0</a:t>
            </a:r>
          </a:p>
          <a:p>
            <a:pPr marL="0" indent="0" algn="ctr">
              <a:buNone/>
            </a:pPr>
            <a:r>
              <a:rPr lang="en-US" altLang="zh-CN" sz="2800"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M</a:t>
            </a:r>
            <a:r>
              <a:rPr lang="en-US" altLang="zh-CN" sz="2800" baseline="30000" dirty="0" smtClean="0">
                <a:latin typeface="Times New Roman" panose="02020603050405020304" pitchFamily="18" charset="0"/>
                <a:cs typeface="Times New Roman" panose="02020603050405020304" pitchFamily="18" charset="0"/>
              </a:rPr>
              <a:t>–1</a:t>
            </a:r>
            <a:r>
              <a:rPr lang="en-US" altLang="zh-CN" sz="2800" dirty="0" smtClean="0">
                <a:latin typeface="Times New Roman" panose="02020603050405020304" pitchFamily="18" charset="0"/>
                <a:cs typeface="Times New Roman" panose="02020603050405020304" pitchFamily="18" charset="0"/>
              </a:rPr>
              <a:t>)</a:t>
            </a:r>
            <a:r>
              <a:rPr lang="en-US" altLang="zh-CN" sz="2800" i="1" baseline="30000" dirty="0" err="1" smtClean="0">
                <a:latin typeface="Times New Roman" panose="02020603050405020304" pitchFamily="18" charset="0"/>
                <a:cs typeface="Times New Roman" panose="02020603050405020304" pitchFamily="18" charset="0"/>
              </a:rPr>
              <a:t>T</a:t>
            </a:r>
            <a:r>
              <a:rPr lang="en-US" altLang="zh-CN" sz="2800" b="1" dirty="0" err="1">
                <a:latin typeface="Times New Roman" panose="02020603050405020304" pitchFamily="18" charset="0"/>
                <a:cs typeface="Times New Roman" panose="02020603050405020304" pitchFamily="18" charset="0"/>
              </a:rPr>
              <a:t>n</a:t>
            </a:r>
            <a:r>
              <a:rPr lang="en-US" altLang="zh-CN" sz="2800" i="1" baseline="-25000" dirty="0" err="1">
                <a:latin typeface="Times New Roman" panose="02020603050405020304" pitchFamily="18" charset="0"/>
                <a:cs typeface="Times New Roman" panose="02020603050405020304" pitchFamily="18" charset="0"/>
              </a:rPr>
              <a:t>OS</a:t>
            </a:r>
            <a:r>
              <a:rPr lang="en-US" altLang="zh-CN" sz="2800" dirty="0" smtClean="0">
                <a:latin typeface="Times New Roman" panose="02020603050405020304" pitchFamily="18" charset="0"/>
                <a:cs typeface="Times New Roman" panose="02020603050405020304" pitchFamily="18" charset="0"/>
              </a:rPr>
              <a:t>)</a:t>
            </a:r>
            <a:r>
              <a:rPr lang="en-US" altLang="zh-CN" sz="2800" i="1" baseline="30000" dirty="0" smtClean="0">
                <a:latin typeface="Times New Roman" panose="02020603050405020304" pitchFamily="18" charset="0"/>
                <a:cs typeface="Times New Roman" panose="02020603050405020304" pitchFamily="18" charset="0"/>
              </a:rPr>
              <a:t>T</a:t>
            </a:r>
            <a:r>
              <a:rPr lang="en-US" altLang="zh-CN" sz="2800" dirty="0" smtClean="0">
                <a:latin typeface="Times New Roman" panose="02020603050405020304" pitchFamily="18" charset="0"/>
                <a:cs typeface="Times New Roman" panose="02020603050405020304" pitchFamily="18" charset="0"/>
              </a:rPr>
              <a:t>(</a:t>
            </a:r>
            <a:r>
              <a:rPr lang="en-US" altLang="zh-CN" sz="2800" b="1" dirty="0" err="1" smtClean="0">
                <a:latin typeface="Times New Roman" panose="02020603050405020304" pitchFamily="18" charset="0"/>
                <a:cs typeface="Times New Roman" panose="02020603050405020304" pitchFamily="18" charset="0"/>
              </a:rPr>
              <a:t>Mv</a:t>
            </a:r>
            <a:r>
              <a:rPr lang="en-US" altLang="zh-CN" sz="2800" i="1" baseline="-25000" dirty="0" err="1" smtClean="0">
                <a:latin typeface="Times New Roman" panose="02020603050405020304" pitchFamily="18" charset="0"/>
                <a:cs typeface="Times New Roman" panose="02020603050405020304" pitchFamily="18" charset="0"/>
              </a:rPr>
              <a:t>OS</a:t>
            </a:r>
            <a:r>
              <a:rPr lang="en-US" altLang="zh-CN" sz="2800"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0</a:t>
            </a:r>
          </a:p>
          <a:p>
            <a:pPr marL="0" indent="0" algn="ctr">
              <a:buNone/>
            </a:pPr>
            <a:r>
              <a:rPr lang="en-US" altLang="zh-CN" sz="2800" b="1" dirty="0" err="1" smtClean="0">
                <a:latin typeface="Times New Roman" panose="02020603050405020304" pitchFamily="18" charset="0"/>
                <a:cs typeface="Times New Roman" panose="02020603050405020304" pitchFamily="18" charset="0"/>
              </a:rPr>
              <a:t>n</a:t>
            </a:r>
            <a:r>
              <a:rPr lang="en-US" altLang="zh-CN" sz="2800" i="1" baseline="-25000" dirty="0" err="1" smtClean="0">
                <a:latin typeface="Times New Roman" panose="02020603050405020304" pitchFamily="18" charset="0"/>
                <a:cs typeface="Times New Roman" panose="02020603050405020304" pitchFamily="18" charset="0"/>
              </a:rPr>
              <a:t>WS</a:t>
            </a:r>
            <a:r>
              <a:rPr lang="en-US" altLang="zh-CN" sz="2800" i="1" baseline="30000" dirty="0" err="1" smtClean="0">
                <a:latin typeface="Times New Roman" panose="02020603050405020304" pitchFamily="18" charset="0"/>
                <a:cs typeface="Times New Roman" panose="02020603050405020304" pitchFamily="18" charset="0"/>
              </a:rPr>
              <a:t>T</a:t>
            </a:r>
            <a:r>
              <a:rPr lang="en-US" altLang="zh-CN" sz="2800" b="1" dirty="0" err="1" smtClean="0">
                <a:latin typeface="Times New Roman" panose="02020603050405020304" pitchFamily="18" charset="0"/>
                <a:cs typeface="Times New Roman" panose="02020603050405020304" pitchFamily="18" charset="0"/>
              </a:rPr>
              <a:t>v</a:t>
            </a:r>
            <a:r>
              <a:rPr lang="en-US" altLang="zh-CN" sz="2800" i="1" baseline="-25000" dirty="0" err="1" smtClean="0">
                <a:latin typeface="Times New Roman" panose="02020603050405020304" pitchFamily="18" charset="0"/>
                <a:cs typeface="Times New Roman" panose="02020603050405020304" pitchFamily="18" charset="0"/>
              </a:rPr>
              <a:t>WS</a:t>
            </a:r>
            <a:r>
              <a:rPr lang="en-US" altLang="zh-CN" sz="2800" dirty="0" smtClean="0">
                <a:latin typeface="Times New Roman" panose="02020603050405020304" pitchFamily="18" charset="0"/>
                <a:cs typeface="Times New Roman" panose="02020603050405020304" pitchFamily="18" charset="0"/>
              </a:rPr>
              <a:t> = 0</a:t>
            </a:r>
          </a:p>
          <a:p>
            <a:pPr marL="0" indent="0" algn="ctr">
              <a:buNone/>
            </a:pPr>
            <a:r>
              <a:rPr lang="en-US" altLang="zh-CN" sz="2800" b="1" dirty="0" err="1" smtClean="0">
                <a:latin typeface="Times New Roman" panose="02020603050405020304" pitchFamily="18" charset="0"/>
                <a:cs typeface="Times New Roman" panose="02020603050405020304" pitchFamily="18" charset="0"/>
              </a:rPr>
              <a:t>v</a:t>
            </a:r>
            <a:r>
              <a:rPr lang="en-US" altLang="zh-CN" sz="2800" i="1" baseline="-25000" dirty="0" err="1" smtClean="0">
                <a:latin typeface="Times New Roman" panose="02020603050405020304" pitchFamily="18" charset="0"/>
                <a:cs typeface="Times New Roman" panose="02020603050405020304" pitchFamily="18" charset="0"/>
              </a:rPr>
              <a:t>WS</a:t>
            </a:r>
            <a:r>
              <a:rPr lang="en-US" altLang="zh-CN" sz="2800" dirty="0" smtClean="0">
                <a:latin typeface="Times New Roman" panose="02020603050405020304" pitchFamily="18" charset="0"/>
                <a:cs typeface="Times New Roman" panose="02020603050405020304" pitchFamily="18" charset="0"/>
              </a:rPr>
              <a:t> = </a:t>
            </a:r>
            <a:r>
              <a:rPr lang="en-US" altLang="zh-CN" sz="2800" b="1" dirty="0" err="1" smtClean="0">
                <a:latin typeface="Times New Roman" panose="02020603050405020304" pitchFamily="18" charset="0"/>
                <a:cs typeface="Times New Roman" panose="02020603050405020304" pitchFamily="18" charset="0"/>
              </a:rPr>
              <a:t>Mv</a:t>
            </a:r>
            <a:r>
              <a:rPr lang="en-US" altLang="zh-CN" sz="2800" i="1" baseline="-25000" dirty="0" err="1" smtClean="0">
                <a:latin typeface="Times New Roman" panose="02020603050405020304" pitchFamily="18" charset="0"/>
                <a:cs typeface="Times New Roman" panose="02020603050405020304" pitchFamily="18" charset="0"/>
              </a:rPr>
              <a:t>OS</a:t>
            </a:r>
            <a:endParaRPr lang="en-US" altLang="zh-CN" sz="2800" i="1" baseline="-25000" dirty="0" smtClean="0">
              <a:latin typeface="Times New Roman" panose="02020603050405020304" pitchFamily="18" charset="0"/>
              <a:cs typeface="Times New Roman" panose="02020603050405020304" pitchFamily="18" charset="0"/>
            </a:endParaRPr>
          </a:p>
          <a:p>
            <a:pPr marL="0" indent="0" algn="ctr">
              <a:buNone/>
            </a:pPr>
            <a:r>
              <a:rPr lang="en-US" altLang="zh-CN" sz="2800" b="1" dirty="0" err="1" smtClean="0">
                <a:latin typeface="Times New Roman" panose="02020603050405020304" pitchFamily="18" charset="0"/>
                <a:cs typeface="Times New Roman" panose="02020603050405020304" pitchFamily="18" charset="0"/>
              </a:rPr>
              <a:t>n</a:t>
            </a:r>
            <a:r>
              <a:rPr lang="en-US" altLang="zh-CN" sz="2800" i="1" baseline="-25000" dirty="0" err="1" smtClean="0">
                <a:latin typeface="Times New Roman" panose="02020603050405020304" pitchFamily="18" charset="0"/>
                <a:cs typeface="Times New Roman" panose="02020603050405020304" pitchFamily="18" charset="0"/>
              </a:rPr>
              <a:t>WS</a:t>
            </a:r>
            <a:r>
              <a:rPr lang="en-US" altLang="zh-CN" sz="2800" dirty="0" smtClean="0">
                <a:latin typeface="Times New Roman" panose="02020603050405020304" pitchFamily="18" charset="0"/>
                <a:cs typeface="Times New Roman" panose="02020603050405020304" pitchFamily="18" charset="0"/>
              </a:rPr>
              <a:t> </a:t>
            </a:r>
            <a:r>
              <a:rPr lang="zh-CN" altLang="en-US" sz="2800" dirty="0" smtClean="0">
                <a:latin typeface="Cambria Math" panose="020405030504060302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M</a:t>
            </a:r>
            <a:r>
              <a:rPr lang="en-US" altLang="zh-CN" sz="2800" baseline="30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a:t>
            </a:r>
            <a:r>
              <a:rPr lang="en-US" altLang="zh-CN" sz="2800" i="1" baseline="30000" dirty="0" err="1">
                <a:latin typeface="Times New Roman" panose="02020603050405020304" pitchFamily="18" charset="0"/>
                <a:cs typeface="Times New Roman" panose="02020603050405020304" pitchFamily="18" charset="0"/>
              </a:rPr>
              <a:t>T</a:t>
            </a:r>
            <a:r>
              <a:rPr lang="en-US" altLang="zh-CN" sz="2800" b="1" dirty="0" err="1">
                <a:latin typeface="Times New Roman" panose="02020603050405020304" pitchFamily="18" charset="0"/>
                <a:cs typeface="Times New Roman" panose="02020603050405020304" pitchFamily="18" charset="0"/>
              </a:rPr>
              <a:t>n</a:t>
            </a:r>
            <a:r>
              <a:rPr lang="en-US" altLang="zh-CN" sz="2800" i="1" baseline="-25000" dirty="0" err="1">
                <a:latin typeface="Times New Roman" panose="02020603050405020304" pitchFamily="18" charset="0"/>
                <a:cs typeface="Times New Roman" panose="02020603050405020304" pitchFamily="18" charset="0"/>
              </a:rPr>
              <a:t>OS</a:t>
            </a:r>
            <a:endParaRPr lang="en-US" altLang="zh-CN" sz="28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187624" y="2780928"/>
            <a:ext cx="1165412" cy="1102659"/>
          </a:xfrm>
          <a:prstGeom prst="rect">
            <a:avLst/>
          </a:prstGeom>
        </p:spPr>
      </p:pic>
      <p:pic>
        <p:nvPicPr>
          <p:cNvPr id="7" name="图片 6"/>
          <p:cNvPicPr>
            <a:picLocks noChangeAspect="1"/>
          </p:cNvPicPr>
          <p:nvPr/>
        </p:nvPicPr>
        <p:blipFill>
          <a:blip r:embed="rId3"/>
          <a:stretch>
            <a:fillRect/>
          </a:stretch>
        </p:blipFill>
        <p:spPr>
          <a:xfrm>
            <a:off x="1187624" y="4470372"/>
            <a:ext cx="1622612" cy="107576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dirty="0">
                <a:latin typeface="Times New Roman" panose="02020603050405020304" pitchFamily="18" charset="0"/>
                <a:cs typeface="Times New Roman" panose="02020603050405020304" pitchFamily="18" charset="0"/>
              </a:rPr>
              <a:t>Comment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So the correct way to transform </a:t>
            </a:r>
            <a:r>
              <a:rPr lang="en-US" dirty="0" err="1">
                <a:latin typeface="Times New Roman" panose="02020603050405020304" pitchFamily="18" charset="0"/>
                <a:cs typeface="Times New Roman" panose="02020603050405020304" pitchFamily="18" charset="0"/>
              </a:rPr>
              <a:t>normals</a:t>
            </a:r>
            <a:r>
              <a:rPr lang="en-US" dirty="0">
                <a:latin typeface="Times New Roman" panose="02020603050405020304" pitchFamily="18" charset="0"/>
                <a:cs typeface="Times New Roman" panose="02020603050405020304" pitchFamily="18" charset="0"/>
              </a:rPr>
              <a:t> is:</a:t>
            </a:r>
          </a:p>
          <a:p>
            <a:pPr marL="0" indent="0" algn="ctr">
              <a:buNone/>
            </a:pPr>
            <a:r>
              <a:rPr lang="en-US" altLang="zh-CN" b="1" dirty="0" err="1" smtClean="0">
                <a:latin typeface="Times New Roman" panose="02020603050405020304" pitchFamily="18" charset="0"/>
                <a:cs typeface="Times New Roman" panose="02020603050405020304" pitchFamily="18" charset="0"/>
              </a:rPr>
              <a:t>n</a:t>
            </a:r>
            <a:r>
              <a:rPr lang="en-US" altLang="zh-CN" i="1" baseline="-25000" dirty="0" err="1" smtClean="0">
                <a:latin typeface="Times New Roman" panose="02020603050405020304" pitchFamily="18" charset="0"/>
                <a:cs typeface="Times New Roman" panose="02020603050405020304" pitchFamily="18" charset="0"/>
              </a:rPr>
              <a:t>WS</a:t>
            </a:r>
            <a:r>
              <a:rPr lang="en-US" altLang="zh-CN" dirty="0" smtClean="0">
                <a:latin typeface="Times New Roman" panose="02020603050405020304" pitchFamily="18" charset="0"/>
                <a:cs typeface="Times New Roman" panose="02020603050405020304" pitchFamily="18" charset="0"/>
              </a:rPr>
              <a:t> = (</a:t>
            </a:r>
            <a:r>
              <a:rPr lang="en-US" altLang="zh-CN" b="1" dirty="0" smtClean="0">
                <a:latin typeface="Times New Roman" panose="02020603050405020304" pitchFamily="18" charset="0"/>
                <a:cs typeface="Times New Roman" panose="02020603050405020304" pitchFamily="18" charset="0"/>
              </a:rPr>
              <a:t>M</a:t>
            </a:r>
            <a:r>
              <a:rPr lang="en-US" altLang="zh-CN" baseline="30000" dirty="0" smtClean="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a:t>
            </a:r>
            <a:r>
              <a:rPr lang="en-US" altLang="zh-CN" i="1" baseline="30000" dirty="0" err="1" smtClean="0">
                <a:latin typeface="Times New Roman" panose="02020603050405020304" pitchFamily="18" charset="0"/>
                <a:cs typeface="Times New Roman" panose="02020603050405020304" pitchFamily="18" charset="0"/>
              </a:rPr>
              <a:t>T</a:t>
            </a:r>
            <a:r>
              <a:rPr lang="en-US" altLang="zh-CN" b="1" dirty="0" err="1" smtClean="0">
                <a:latin typeface="Times New Roman" panose="02020603050405020304" pitchFamily="18" charset="0"/>
                <a:cs typeface="Times New Roman" panose="02020603050405020304" pitchFamily="18" charset="0"/>
              </a:rPr>
              <a:t>n</a:t>
            </a:r>
            <a:r>
              <a:rPr lang="en-US" altLang="zh-CN" i="1" baseline="-25000" dirty="0" err="1" smtClean="0">
                <a:latin typeface="Times New Roman" panose="02020603050405020304" pitchFamily="18" charset="0"/>
                <a:cs typeface="Times New Roman" panose="02020603050405020304" pitchFamily="18" charset="0"/>
              </a:rPr>
              <a:t>OS</a:t>
            </a:r>
            <a:endParaRPr lang="en-US" altLang="zh-CN" i="1" baseline="-25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But why did </a:t>
            </a:r>
            <a:r>
              <a:rPr lang="en-US" b="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WS</a:t>
            </a:r>
            <a:r>
              <a:rPr lang="en-US"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Mn</a:t>
            </a:r>
            <a:r>
              <a:rPr lang="en-US" i="1" baseline="-25000" dirty="0" err="1">
                <a:latin typeface="Times New Roman" panose="02020603050405020304" pitchFamily="18" charset="0"/>
                <a:cs typeface="Times New Roman" panose="02020603050405020304" pitchFamily="18" charset="0"/>
              </a:rPr>
              <a:t>OS</a:t>
            </a:r>
            <a:r>
              <a:rPr lang="en-US" dirty="0">
                <a:latin typeface="Times New Roman" panose="02020603050405020304" pitchFamily="18" charset="0"/>
                <a:cs typeface="Times New Roman" panose="02020603050405020304" pitchFamily="18" charset="0"/>
              </a:rPr>
              <a:t> work for similitudes?</a:t>
            </a:r>
          </a:p>
          <a:p>
            <a:r>
              <a:rPr lang="en-US" dirty="0">
                <a:latin typeface="Times New Roman" panose="02020603050405020304" pitchFamily="18" charset="0"/>
                <a:cs typeface="Times New Roman" panose="02020603050405020304" pitchFamily="18" charset="0"/>
              </a:rPr>
              <a:t>Because for similitude / similarity transforms,</a:t>
            </a:r>
          </a:p>
          <a:p>
            <a:pPr marL="0" indent="0" algn="ctr">
              <a:buNone/>
            </a:pP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M</a:t>
            </a:r>
            <a:r>
              <a:rPr lang="en-US" baseline="30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a:t>
            </a:r>
            <a:r>
              <a:rPr lang="en-US" i="1" baseline="30000"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M</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e.g. for orthonormal basis</a:t>
            </a:r>
            <a:r>
              <a:rPr lang="en-US" dirty="0" smtClean="0">
                <a:latin typeface="Times New Roman" panose="02020603050405020304" pitchFamily="18" charset="0"/>
                <a:cs typeface="Times New Roman" panose="02020603050405020304" pitchFamily="18" charset="0"/>
              </a:rPr>
              <a:t>:</a:t>
            </a:r>
          </a:p>
          <a:p>
            <a:pPr marL="0" indent="0" algn="ctr">
              <a:buNone/>
            </a:pPr>
            <a:r>
              <a:rPr lang="en-US" b="1" dirty="0" smtClean="0">
                <a:latin typeface="Times New Roman" panose="02020603050405020304" pitchFamily="18" charset="0"/>
                <a:cs typeface="Times New Roman" panose="02020603050405020304" pitchFamily="18" charset="0"/>
              </a:rPr>
              <a:t>M</a:t>
            </a:r>
            <a:r>
              <a:rPr lang="en-US" baseline="30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M</a:t>
            </a:r>
            <a:r>
              <a:rPr lang="en-US" i="1" baseline="30000"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i.e. (</a:t>
            </a:r>
            <a:r>
              <a:rPr lang="en-US" b="1" dirty="0" smtClean="0">
                <a:latin typeface="Times New Roman" panose="02020603050405020304" pitchFamily="18" charset="0"/>
                <a:cs typeface="Times New Roman" panose="02020603050405020304" pitchFamily="18" charset="0"/>
              </a:rPr>
              <a:t>M</a:t>
            </a:r>
            <a:r>
              <a:rPr lang="en-US" baseline="30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a:t>
            </a:r>
            <a:r>
              <a:rPr lang="en-US" i="1" baseline="30000"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6DD8DBA-21FD-4458-B318-4C26BB37B026}" type="slidenum">
              <a:rPr lang="zh-CN" altLang="en-US" smtClean="0"/>
              <a:pPr/>
              <a:t>69</a:t>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latin typeface="Times New Roman" panose="02020603050405020304" pitchFamily="18" charset="0"/>
                <a:cs typeface="Times New Roman" panose="02020603050405020304" pitchFamily="18" charset="0"/>
              </a:rPr>
              <a:t>Full Affine Expression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𝑝</m:t>
                          </m:r>
                        </m:e>
                      </m:acc>
                      <m:r>
                        <a:rPr lang="en-US" altLang="zh-CN" sz="2400" i="1">
                          <a:latin typeface="Cambria Math" panose="02040503050406030204" pitchFamily="18" charset="0"/>
                          <a:cs typeface="Times New Roman" panose="02020603050405020304" pitchFamily="18" charset="0"/>
                        </a:rPr>
                        <m:t>=</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r>
                        <a:rPr lang="en-US" altLang="zh-CN" sz="2400" i="1">
                          <a:latin typeface="Cambria Math" panose="02040503050406030204" pitchFamily="18" charset="0"/>
                          <a:cs typeface="Times New Roman" panose="02020603050405020304" pitchFamily="18" charset="0"/>
                        </a:rPr>
                        <m:t>+</m:t>
                      </m:r>
                      <m:nary>
                        <m:naryPr>
                          <m:chr m:val="∑"/>
                          <m:supHide m:val="on"/>
                          <m:ctrlPr>
                            <a:rPr lang="en-US" altLang="zh-CN" sz="2400" i="1">
                              <a:latin typeface="Cambria Math" panose="02040503050406030204" pitchFamily="18" charset="0"/>
                              <a:cs typeface="Times New Roman" panose="02020603050405020304" pitchFamily="18" charset="0"/>
                            </a:rPr>
                          </m:ctrlPr>
                        </m:naryPr>
                        <m:sub>
                          <m:r>
                            <m:rPr>
                              <m:brk m:alnAt="7"/>
                            </m:rPr>
                            <a:rPr lang="en-US" altLang="zh-CN" sz="2400" i="1">
                              <a:latin typeface="Cambria Math" panose="02040503050406030204" pitchFamily="18" charset="0"/>
                              <a:cs typeface="Times New Roman" panose="02020603050405020304" pitchFamily="18" charset="0"/>
                            </a:rPr>
                            <m:t>𝑖</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𝑖</m:t>
                              </m:r>
                            </m:sub>
                          </m:sSub>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𝑖</m:t>
                                  </m:r>
                                </m:sub>
                              </m:sSub>
                            </m:e>
                          </m:acc>
                        </m:e>
                      </m:nary>
                      <m:r>
                        <a:rPr lang="en-US" altLang="zh-CN" sz="2400" i="1">
                          <a:latin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1</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2</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3</m:t>
                                        </m:r>
                                      </m:sub>
                                    </m:sSub>
                                  </m:e>
                                </m:acc>
                              </m:e>
                              <m:e>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e>
                            </m:mr>
                          </m:m>
                        </m:e>
                      </m:d>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i="1">
                                        <a:latin typeface="Cambria Math" panose="02040503050406030204" pitchFamily="18" charset="0"/>
                                        <a:cs typeface="Times New Roman" panose="02020603050405020304" pitchFamily="18" charset="0"/>
                                      </a:rPr>
                                      <m:t>𝑐</m:t>
                                    </m:r>
                                  </m:e>
                                  <m:sub>
                                    <m:r>
                                      <m:rPr>
                                        <m:brk m:alnAt="7"/>
                                      </m:rPr>
                                      <a:rPr lang="en-US" altLang="zh-CN" sz="2400" i="1">
                                        <a:latin typeface="Cambria Math" panose="02040503050406030204" pitchFamily="18" charset="0"/>
                                        <a:cs typeface="Times New Roman" panose="02020603050405020304" pitchFamily="18" charset="0"/>
                                      </a:rPr>
                                      <m:t>1</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2</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3</m:t>
                                    </m:r>
                                  </m:sub>
                                </m:sSub>
                              </m:e>
                            </m:mr>
                            <m:mr>
                              <m:e>
                                <m:r>
                                  <a:rPr lang="en-US" altLang="zh-CN" sz="2400" i="1">
                                    <a:latin typeface="Cambria Math" panose="02040503050406030204" pitchFamily="18" charset="0"/>
                                    <a:cs typeface="Times New Roman" panose="02020603050405020304" pitchFamily="18" charset="0"/>
                                  </a:rPr>
                                  <m:t>1</m:t>
                                </m:r>
                              </m:e>
                            </m:mr>
                          </m:m>
                        </m:e>
                      </m:d>
                    </m:oMath>
                  </m:oMathPara>
                </a14:m>
                <a:endParaRPr lang="en-US" altLang="zh-CN" sz="2400"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𝑜</m:t>
                          </m:r>
                        </m:e>
                      </m:acc>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𝑡</m:t>
                          </m:r>
                        </m:e>
                      </m:acc>
                      <m:r>
                        <a:rPr lang="en-US" altLang="zh-CN" sz="2400" b="0" i="1" smtClean="0">
                          <a:latin typeface="Cambria Math" panose="02040503050406030204" pitchFamily="18" charset="0"/>
                          <a:cs typeface="Times New Roman" panose="02020603050405020304" pitchFamily="18" charset="0"/>
                        </a:rPr>
                        <m:t>+</m:t>
                      </m:r>
                      <m:nary>
                        <m:naryPr>
                          <m:chr m:val="∑"/>
                          <m:supHide m:val="on"/>
                          <m:ctrlPr>
                            <a:rPr lang="en-US" altLang="zh-CN" sz="2400" b="0" i="1" smtClean="0">
                              <a:latin typeface="Cambria Math" panose="02040503050406030204" pitchFamily="18" charset="0"/>
                              <a:cs typeface="Times New Roman" panose="02020603050405020304" pitchFamily="18" charset="0"/>
                            </a:rPr>
                          </m:ctrlPr>
                        </m:naryPr>
                        <m:sub>
                          <m:r>
                            <m:rPr>
                              <m:brk m:alnAt="7"/>
                            </m:rPr>
                            <a:rPr lang="en-US" altLang="zh-CN" sz="2400" b="0" i="1" smtClean="0">
                              <a:latin typeface="Cambria Math" panose="02040503050406030204" pitchFamily="18" charset="0"/>
                              <a:cs typeface="Times New Roman" panose="02020603050405020304" pitchFamily="18" charset="0"/>
                            </a:rPr>
                            <m:t>𝑖</m:t>
                          </m:r>
                        </m:sub>
                        <m:sup/>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𝑐</m:t>
                              </m:r>
                            </m:e>
                            <m:sub>
                              <m:r>
                                <a:rPr lang="en-US" altLang="zh-CN" sz="2400" b="0" i="1" smtClean="0">
                                  <a:latin typeface="Cambria Math" panose="02040503050406030204" pitchFamily="18" charset="0"/>
                                  <a:cs typeface="Times New Roman" panose="02020603050405020304" pitchFamily="18" charset="0"/>
                                </a:rPr>
                                <m:t>𝑖</m:t>
                              </m:r>
                            </m:sub>
                          </m:sSub>
                          <m:r>
                            <a:rPr lang="en-US" altLang="zh-CN" sz="2400" b="0" i="1" smtClean="0">
                              <a:latin typeface="Cambria Math" panose="02040503050406030204" pitchFamily="18" charset="0"/>
                              <a:cs typeface="Times New Roman" panose="02020603050405020304" pitchFamily="18" charset="0"/>
                            </a:rPr>
                            <m:t>𝐿</m:t>
                          </m:r>
                          <m:d>
                            <m:dPr>
                              <m:ctrlPr>
                                <a:rPr lang="en-US" altLang="zh-CN" sz="2400" b="0" i="1" smtClean="0">
                                  <a:latin typeface="Cambria Math" panose="02040503050406030204" pitchFamily="18" charset="0"/>
                                  <a:cs typeface="Times New Roman" panose="02020603050405020304" pitchFamily="18" charset="0"/>
                                </a:rPr>
                              </m:ctrlPr>
                            </m:dPr>
                            <m:e>
                              <m:acc>
                                <m:accPr>
                                  <m:chr m:val="⃗"/>
                                  <m:ctrlPr>
                                    <a:rPr lang="en-US" altLang="zh-CN" sz="2400" b="0" i="1" smtClean="0">
                                      <a:latin typeface="Cambria Math" panose="02040503050406030204" pitchFamily="18" charset="0"/>
                                      <a:cs typeface="Times New Roman" panose="02020603050405020304" pitchFamily="18" charset="0"/>
                                    </a:rPr>
                                  </m:ctrlPr>
                                </m:acc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𝑏</m:t>
                                      </m:r>
                                    </m:e>
                                    <m:sub>
                                      <m:r>
                                        <a:rPr lang="en-US" altLang="zh-CN" sz="2400" b="0" i="1" smtClean="0">
                                          <a:latin typeface="Cambria Math" panose="02040503050406030204" pitchFamily="18" charset="0"/>
                                          <a:cs typeface="Times New Roman" panose="02020603050405020304" pitchFamily="18" charset="0"/>
                                        </a:rPr>
                                        <m:t>𝑖</m:t>
                                      </m:r>
                                    </m:sub>
                                  </m:sSub>
                                </m:e>
                              </m:acc>
                            </m:e>
                          </m:d>
                        </m:e>
                      </m:nary>
                    </m:oMath>
                  </m:oMathPara>
                </a14:m>
                <a:endParaRPr lang="en-US" altLang="zh-CN" sz="2400" b="0"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1</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2</m:t>
                                        </m:r>
                                      </m:sub>
                                    </m:sSub>
                                  </m:e>
                                </m:acc>
                              </m:e>
                              <m:e>
                                <m:acc>
                                  <m:accPr>
                                    <m:chr m:val="⃗"/>
                                    <m:ctrlPr>
                                      <a:rPr lang="en-US" altLang="zh-CN" sz="2400" i="1">
                                        <a:latin typeface="Cambria Math" panose="02040503050406030204" pitchFamily="18" charset="0"/>
                                        <a:cs typeface="Times New Roman" panose="02020603050405020304" pitchFamily="18" charset="0"/>
                                      </a:rPr>
                                    </m:ctrlPr>
                                  </m:acc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𝑏</m:t>
                                        </m:r>
                                      </m:e>
                                      <m:sub>
                                        <m:r>
                                          <a:rPr lang="en-US" altLang="zh-CN" sz="2400" i="1">
                                            <a:latin typeface="Cambria Math" panose="02040503050406030204" pitchFamily="18" charset="0"/>
                                            <a:cs typeface="Times New Roman" panose="02020603050405020304" pitchFamily="18" charset="0"/>
                                          </a:rPr>
                                          <m:t>3</m:t>
                                        </m:r>
                                      </m:sub>
                                    </m:sSub>
                                  </m:e>
                                </m:acc>
                              </m:e>
                              <m:e>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𝑜</m:t>
                                    </m:r>
                                  </m:e>
                                </m:acc>
                              </m:e>
                            </m:mr>
                          </m:m>
                        </m:e>
                      </m:d>
                      <m:d>
                        <m:dPr>
                          <m:begChr m:val="["/>
                          <m:endChr m:val="]"/>
                          <m:ctrlPr>
                            <a:rPr lang="en-US" altLang="zh-CN" sz="2400" i="1">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11</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12</m:t>
                                    </m:r>
                                  </m:sub>
                                </m:sSub>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13</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14</m:t>
                                    </m:r>
                                  </m:sub>
                                </m:sSub>
                              </m:e>
                            </m:mr>
                            <m:m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21</m:t>
                                    </m:r>
                                  </m:sub>
                                </m:sSub>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22</m:t>
                                    </m:r>
                                  </m:sub>
                                </m:sSub>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23</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24</m:t>
                                    </m:r>
                                  </m:sub>
                                </m:sSub>
                              </m:e>
                            </m:mr>
                            <m:m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31</m:t>
                                    </m:r>
                                  </m:sub>
                                </m:sSub>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32</m:t>
                                    </m:r>
                                  </m:sub>
                                </m:sSub>
                              </m:e>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𝑀</m:t>
                                    </m:r>
                                  </m:e>
                                  <m:sub>
                                    <m:r>
                                      <a:rPr lang="en-US" altLang="zh-CN" sz="2400" b="0" i="1" smtClean="0">
                                        <a:latin typeface="Cambria Math" panose="02040503050406030204" pitchFamily="18" charset="0"/>
                                        <a:cs typeface="Times New Roman" panose="02020603050405020304" pitchFamily="18" charset="0"/>
                                      </a:rPr>
                                      <m:t>33</m:t>
                                    </m:r>
                                  </m:sub>
                                </m:sSub>
                              </m:e>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34</m:t>
                                    </m:r>
                                  </m:sub>
                                </m:sSub>
                              </m:e>
                            </m:mr>
                            <m:mr>
                              <m:e>
                                <m:r>
                                  <a:rPr lang="en-US" altLang="zh-CN" sz="2400" i="1">
                                    <a:latin typeface="Cambria Math" panose="02040503050406030204" pitchFamily="18" charset="0"/>
                                    <a:cs typeface="Times New Roman" panose="02020603050405020304" pitchFamily="18" charset="0"/>
                                  </a:rPr>
                                  <m:t>0</m:t>
                                </m:r>
                              </m:e>
                              <m:e>
                                <m:r>
                                  <a:rPr lang="en-US" altLang="zh-CN" sz="2400" i="1">
                                    <a:latin typeface="Cambria Math" panose="02040503050406030204" pitchFamily="18" charset="0"/>
                                    <a:cs typeface="Times New Roman" panose="02020603050405020304" pitchFamily="18" charset="0"/>
                                  </a:rPr>
                                  <m:t>0</m:t>
                                </m:r>
                              </m:e>
                              <m:e>
                                <m:r>
                                  <a:rPr lang="en-US" altLang="zh-CN" sz="2400" i="1">
                                    <a:latin typeface="Cambria Math" panose="02040503050406030204" pitchFamily="18" charset="0"/>
                                    <a:cs typeface="Times New Roman" panose="02020603050405020304" pitchFamily="18" charset="0"/>
                                  </a:rPr>
                                  <m:t>0</m:t>
                                </m:r>
                              </m:e>
                              <m:e>
                                <m:r>
                                  <a:rPr lang="en-US" altLang="zh-CN" sz="2400" i="1">
                                    <a:latin typeface="Cambria Math" panose="02040503050406030204" pitchFamily="18" charset="0"/>
                                    <a:cs typeface="Times New Roman" panose="02020603050405020304" pitchFamily="18" charset="0"/>
                                  </a:rPr>
                                  <m:t>1</m:t>
                                </m:r>
                              </m:e>
                            </m:mr>
                          </m:m>
                        </m:e>
                      </m:d>
                      <m:d>
                        <m:dPr>
                          <m:begChr m:val="["/>
                          <m:endChr m:val="]"/>
                          <m:ctrlPr>
                            <a:rPr lang="en-US" altLang="zh-CN" sz="2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400" i="1">
                                  <a:latin typeface="Cambria Math" panose="02040503050406030204" pitchFamily="18" charset="0"/>
                                  <a:cs typeface="Times New Roman" panose="02020603050405020304" pitchFamily="18" charset="0"/>
                                </a:rPr>
                              </m:ctrlPr>
                            </m:mPr>
                            <m:mr>
                              <m:e>
                                <m:sSub>
                                  <m:sSubPr>
                                    <m:ctrlPr>
                                      <a:rPr lang="en-US" altLang="zh-CN" sz="2400" i="1">
                                        <a:latin typeface="Cambria Math" panose="02040503050406030204" pitchFamily="18" charset="0"/>
                                        <a:cs typeface="Times New Roman" panose="02020603050405020304" pitchFamily="18" charset="0"/>
                                      </a:rPr>
                                    </m:ctrlPr>
                                  </m:sSubPr>
                                  <m:e>
                                    <m:r>
                                      <m:rPr>
                                        <m:brk m:alnAt="7"/>
                                      </m:rPr>
                                      <a:rPr lang="en-US" altLang="zh-CN" sz="2400" i="1">
                                        <a:latin typeface="Cambria Math" panose="02040503050406030204" pitchFamily="18" charset="0"/>
                                        <a:cs typeface="Times New Roman" panose="02020603050405020304" pitchFamily="18" charset="0"/>
                                      </a:rPr>
                                      <m:t>𝑐</m:t>
                                    </m:r>
                                  </m:e>
                                  <m:sub>
                                    <m:r>
                                      <m:rPr>
                                        <m:brk m:alnAt="7"/>
                                      </m:rPr>
                                      <a:rPr lang="en-US" altLang="zh-CN" sz="2400" i="1">
                                        <a:latin typeface="Cambria Math" panose="02040503050406030204" pitchFamily="18" charset="0"/>
                                        <a:cs typeface="Times New Roman" panose="02020603050405020304" pitchFamily="18" charset="0"/>
                                      </a:rPr>
                                      <m:t>1</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2</m:t>
                                    </m:r>
                                  </m:sub>
                                </m:sSub>
                              </m:e>
                            </m:mr>
                            <m:m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3</m:t>
                                    </m:r>
                                  </m:sub>
                                </m:sSub>
                              </m:e>
                            </m:mr>
                            <m:mr>
                              <m:e>
                                <m:r>
                                  <a:rPr lang="en-US" altLang="zh-CN" sz="2400" i="1">
                                    <a:latin typeface="Cambria Math" panose="02040503050406030204" pitchFamily="18" charset="0"/>
                                    <a:cs typeface="Times New Roman" panose="02020603050405020304" pitchFamily="18" charset="0"/>
                                  </a:rPr>
                                  <m:t>1</m:t>
                                </m:r>
                              </m:e>
                            </m:mr>
                          </m:m>
                        </m:e>
                      </m:d>
                    </m:oMath>
                  </m:oMathPara>
                </a14:m>
                <a:endParaRPr lang="en-US" altLang="zh-CN" sz="2400" b="0" dirty="0" smtClean="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Which tells us both how to get a new frame </a:t>
                </a:r>
                <a:r>
                  <a:rPr lang="en-US" altLang="zh-CN" sz="2400" dirty="0" err="1">
                    <a:latin typeface="Times New Roman" panose="02020603050405020304" pitchFamily="18" charset="0"/>
                    <a:cs typeface="Times New Roman" panose="02020603050405020304" pitchFamily="18" charset="0"/>
                  </a:rPr>
                  <a:t>ftM</a:t>
                </a:r>
                <a:r>
                  <a:rPr lang="en-US" altLang="zh-CN" sz="2400" dirty="0">
                    <a:latin typeface="Times New Roman" panose="02020603050405020304" pitchFamily="18" charset="0"/>
                    <a:cs typeface="Times New Roman" panose="02020603050405020304" pitchFamily="18" charset="0"/>
                  </a:rPr>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or how to get the coordinates Mc after transformation </a:t>
                </a:r>
                <a:endParaRPr lang="en-US" altLang="zh-CN" sz="2400" b="0" dirty="0" smtClean="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3" b="-20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13535B06-6A47-4B57-9912-C51025E8C240}" type="slidenum">
              <a:rPr lang="zh-CN" altLang="en-US" smtClean="0"/>
              <a:pPr/>
              <a:t>7</a:t>
            </a:fld>
            <a:endParaRPr lang="zh-CN" altLang="en-US"/>
          </a:p>
        </p:txBody>
      </p:sp>
    </p:spTree>
    <p:extLst>
      <p:ext uri="{BB962C8B-B14F-4D97-AF65-F5344CB8AC3E}">
        <p14:creationId xmlns:p14="http://schemas.microsoft.com/office/powerpoint/2010/main" val="190965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2432F-1029-48E9-B617-799D6203589B}"/>
              </a:ext>
            </a:extLst>
          </p:cNvPr>
          <p:cNvSpPr>
            <a:spLocks noGrp="1"/>
          </p:cNvSpPr>
          <p:nvPr>
            <p:ph type="title"/>
          </p:nvPr>
        </p:nvSpPr>
        <p:spPr/>
        <p:txBody>
          <a:bodyPr>
            <a:normAutofit/>
          </a:bodyPr>
          <a:lstStyle/>
          <a:p>
            <a:pPr algn="l"/>
            <a:r>
              <a:rPr lang="en-US" altLang="zh-CN" dirty="0">
                <a:latin typeface="Times New Roman" panose="02020603050405020304" pitchFamily="18" charset="0"/>
                <a:cs typeface="Times New Roman" panose="02020603050405020304" pitchFamily="18" charset="0"/>
              </a:rPr>
              <a:t>More notation properties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1AF33D8-0A76-4CDE-AA27-0C1039DC7C1D}"/>
                  </a:ext>
                </a:extLst>
              </p:cNvPr>
              <p:cNvSpPr>
                <a:spLocks noGrp="1"/>
              </p:cNvSpPr>
              <p:nvPr>
                <p:ph idx="1"/>
              </p:nvPr>
            </p:nvSpPr>
            <p:spPr/>
            <p:txBody>
              <a:bodyPr>
                <a:normAutofit fontScale="92500" lnSpcReduction="10000"/>
              </a:bodyPr>
              <a:lstStyle/>
              <a:p>
                <a:r>
                  <a:rPr lang="en-US" altLang="zh-CN" sz="2800" dirty="0" smtClean="0">
                    <a:latin typeface="Times New Roman" panose="02020603050405020304" pitchFamily="18" charset="0"/>
                    <a:cs typeface="Times New Roman" panose="02020603050405020304" pitchFamily="18" charset="0"/>
                  </a:rPr>
                  <a:t>If the fourth coordinate is zero, we get a vector</a:t>
                </a:r>
              </a:p>
              <a:p>
                <a:r>
                  <a:rPr lang="en-US" altLang="zh-CN" sz="2800" dirty="0">
                    <a:latin typeface="Times New Roman" panose="02020603050405020304" pitchFamily="18" charset="0"/>
                    <a:cs typeface="Times New Roman" panose="02020603050405020304" pitchFamily="18" charset="0"/>
                  </a:rPr>
                  <a:t>Subtracting two points: </a:t>
                </a:r>
              </a:p>
              <a:p>
                <a14:m>
                  <m:oMath xmlns:m="http://schemas.openxmlformats.org/officeDocument/2006/math">
                    <m:acc>
                      <m:accPr>
                        <m:chr m:val="̃"/>
                        <m:ctrlPr>
                          <a:rPr lang="en-US" altLang="zh-CN" sz="2600" b="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𝑝</m:t>
                        </m:r>
                      </m:e>
                    </m:acc>
                    <m:r>
                      <a:rPr lang="en-US" altLang="zh-CN" sz="2600" b="0" i="1" dirty="0" smtClean="0">
                        <a:latin typeface="Cambria Math" panose="02040503050406030204" pitchFamily="18" charset="0"/>
                        <a:cs typeface="Times New Roman" panose="02020603050405020304" pitchFamily="18" charset="0"/>
                      </a:rPr>
                      <m:t>=</m:t>
                    </m:r>
                    <m:d>
                      <m:dPr>
                        <m:begChr m:val="["/>
                        <m:endChr m:val="]"/>
                        <m:ctrlPr>
                          <a:rPr lang="en-US" altLang="zh-CN" sz="2600" b="0" i="1" dirty="0" smtClean="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600" i="1">
                                <a:latin typeface="Cambria Math" panose="02040503050406030204" pitchFamily="18" charset="0"/>
                                <a:cs typeface="Times New Roman" panose="02020603050405020304" pitchFamily="18" charset="0"/>
                              </a:rPr>
                            </m:ctrlPr>
                          </m:mPr>
                          <m:mr>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1</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2</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3</m:t>
                                      </m:r>
                                    </m:sub>
                                  </m:sSub>
                                </m:e>
                              </m:acc>
                            </m:e>
                            <m:e>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𝑜</m:t>
                                  </m:r>
                                </m:e>
                              </m:acc>
                            </m:e>
                          </m:mr>
                        </m:m>
                      </m:e>
                    </m:d>
                    <m:d>
                      <m:dPr>
                        <m:begChr m:val="["/>
                        <m:endChr m:val="]"/>
                        <m:ctrlPr>
                          <a:rPr lang="en-US" altLang="zh-CN" sz="2600" b="0" i="1" dirty="0"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600" i="1">
                                <a:latin typeface="Cambria Math" panose="02040503050406030204" pitchFamily="18" charset="0"/>
                                <a:cs typeface="Times New Roman" panose="02020603050405020304" pitchFamily="18" charset="0"/>
                              </a:rPr>
                            </m:ctrlPr>
                          </m:mPr>
                          <m:mr>
                            <m:e>
                              <m:sSub>
                                <m:sSubPr>
                                  <m:ctrlPr>
                                    <a:rPr lang="en-US" altLang="zh-CN" sz="2600" i="1">
                                      <a:latin typeface="Cambria Math" panose="02040503050406030204" pitchFamily="18" charset="0"/>
                                      <a:cs typeface="Times New Roman" panose="02020603050405020304" pitchFamily="18" charset="0"/>
                                    </a:rPr>
                                  </m:ctrlPr>
                                </m:sSubPr>
                                <m:e>
                                  <m:r>
                                    <m:rPr>
                                      <m:brk m:alnAt="7"/>
                                    </m:rPr>
                                    <a:rPr lang="en-US" altLang="zh-CN" sz="2600" i="1">
                                      <a:latin typeface="Cambria Math" panose="02040503050406030204" pitchFamily="18" charset="0"/>
                                      <a:cs typeface="Times New Roman" panose="02020603050405020304" pitchFamily="18" charset="0"/>
                                    </a:rPr>
                                    <m:t>𝑐</m:t>
                                  </m:r>
                                </m:e>
                                <m:sub>
                                  <m:r>
                                    <m:rPr>
                                      <m:brk m:alnAt="7"/>
                                    </m:rPr>
                                    <a:rPr lang="en-US" altLang="zh-CN" sz="2600" i="1">
                                      <a:latin typeface="Cambria Math" panose="02040503050406030204" pitchFamily="18" charset="0"/>
                                      <a:cs typeface="Times New Roman" panose="02020603050405020304" pitchFamily="18" charset="0"/>
                                    </a:rPr>
                                    <m:t>1</m:t>
                                  </m:r>
                                </m:sub>
                              </m:sSub>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2</m:t>
                                  </m:r>
                                </m:sub>
                              </m:sSub>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3</m:t>
                                  </m:r>
                                </m:sub>
                              </m:sSub>
                            </m:e>
                          </m:mr>
                          <m:mr>
                            <m:e>
                              <m:r>
                                <a:rPr lang="en-US" altLang="zh-CN" sz="2600" i="1">
                                  <a:latin typeface="Cambria Math" panose="02040503050406030204" pitchFamily="18" charset="0"/>
                                  <a:cs typeface="Times New Roman" panose="02020603050405020304" pitchFamily="18" charset="0"/>
                                </a:rPr>
                                <m:t>1</m:t>
                              </m:r>
                            </m:e>
                          </m:mr>
                        </m:m>
                      </m:e>
                    </m:d>
                  </m:oMath>
                </a14:m>
                <a:r>
                  <a:rPr lang="en-US" altLang="zh-CN" sz="2600"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𝑝</m:t>
                        </m:r>
                      </m:e>
                    </m:acc>
                    <m:r>
                      <a:rPr lang="en-US" altLang="zh-CN" sz="2600" b="0" i="1"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m:t>
                    </m:r>
                    <m:d>
                      <m:dPr>
                        <m:begChr m:val="["/>
                        <m:endChr m:val="]"/>
                        <m:ctrlPr>
                          <a:rPr lang="en-US" altLang="zh-CN" sz="2600"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600" i="1">
                                <a:latin typeface="Cambria Math" panose="02040503050406030204" pitchFamily="18" charset="0"/>
                                <a:cs typeface="Times New Roman" panose="02020603050405020304" pitchFamily="18" charset="0"/>
                              </a:rPr>
                            </m:ctrlPr>
                          </m:mPr>
                          <m:mr>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1</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2</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3</m:t>
                                      </m:r>
                                    </m:sub>
                                  </m:sSub>
                                </m:e>
                              </m:acc>
                            </m:e>
                            <m:e>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𝑜</m:t>
                                  </m:r>
                                </m:e>
                              </m:acc>
                            </m:e>
                          </m:mr>
                        </m:m>
                      </m:e>
                    </m:d>
                    <m:d>
                      <m:dPr>
                        <m:begChr m:val="["/>
                        <m:endChr m:val="]"/>
                        <m:ctrlPr>
                          <a:rPr lang="en-US" altLang="zh-CN" sz="26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600" i="1">
                                <a:latin typeface="Cambria Math" panose="02040503050406030204" pitchFamily="18" charset="0"/>
                                <a:cs typeface="Times New Roman" panose="02020603050405020304" pitchFamily="18" charset="0"/>
                              </a:rPr>
                            </m:ctrlPr>
                          </m:mPr>
                          <m:mr>
                            <m:e>
                              <m:sSub>
                                <m:sSubPr>
                                  <m:ctrlPr>
                                    <a:rPr lang="en-US" altLang="zh-CN" sz="2600" i="1">
                                      <a:latin typeface="Cambria Math" panose="02040503050406030204" pitchFamily="18" charset="0"/>
                                      <a:cs typeface="Times New Roman" panose="02020603050405020304" pitchFamily="18" charset="0"/>
                                    </a:rPr>
                                  </m:ctrlPr>
                                </m:sSubPr>
                                <m:e>
                                  <m:r>
                                    <m:rPr>
                                      <m:brk m:alnAt="7"/>
                                    </m:rPr>
                                    <a:rPr lang="en-US" altLang="zh-CN" sz="2600" i="1">
                                      <a:latin typeface="Cambria Math" panose="02040503050406030204" pitchFamily="18" charset="0"/>
                                      <a:cs typeface="Times New Roman" panose="02020603050405020304" pitchFamily="18" charset="0"/>
                                    </a:rPr>
                                    <m:t>𝑐</m:t>
                                  </m:r>
                                </m:e>
                                <m:sub>
                                  <m:r>
                                    <m:rPr>
                                      <m:brk m:alnAt="7"/>
                                    </m:rPr>
                                    <a:rPr lang="en-US" altLang="zh-CN" sz="2600" i="1">
                                      <a:latin typeface="Cambria Math" panose="02040503050406030204" pitchFamily="18" charset="0"/>
                                      <a:cs typeface="Times New Roman" panose="02020603050405020304" pitchFamily="18" charset="0"/>
                                    </a:rPr>
                                    <m:t>1</m:t>
                                  </m:r>
                                </m:sub>
                              </m:sSub>
                              <m:r>
                                <a:rPr lang="en-US" altLang="zh-CN" sz="2600" i="1">
                                  <a:latin typeface="Cambria Math" panose="02040503050406030204" pitchFamily="18" charset="0"/>
                                  <a:cs typeface="Times New Roman" panose="02020603050405020304" pitchFamily="18" charset="0"/>
                                </a:rPr>
                                <m:t>′</m:t>
                              </m:r>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2</m:t>
                                  </m:r>
                                </m:sub>
                              </m:sSub>
                              <m:r>
                                <a:rPr lang="en-US" altLang="zh-CN" sz="2600" i="1">
                                  <a:latin typeface="Cambria Math" panose="02040503050406030204" pitchFamily="18" charset="0"/>
                                  <a:cs typeface="Times New Roman" panose="02020603050405020304" pitchFamily="18" charset="0"/>
                                </a:rPr>
                                <m:t>′</m:t>
                              </m:r>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3</m:t>
                                  </m:r>
                                </m:sub>
                              </m:sSub>
                              <m:r>
                                <a:rPr lang="en-US" altLang="zh-CN" sz="2600" i="1">
                                  <a:latin typeface="Cambria Math" panose="02040503050406030204" pitchFamily="18" charset="0"/>
                                  <a:cs typeface="Times New Roman" panose="02020603050405020304" pitchFamily="18" charset="0"/>
                                </a:rPr>
                                <m:t>′</m:t>
                              </m:r>
                            </m:e>
                          </m:mr>
                          <m:mr>
                            <m:e>
                              <m:r>
                                <a:rPr lang="en-US" altLang="zh-CN" sz="2600" i="1">
                                  <a:latin typeface="Cambria Math" panose="02040503050406030204" pitchFamily="18" charset="0"/>
                                  <a:cs typeface="Times New Roman" panose="02020603050405020304" pitchFamily="18" charset="0"/>
                                </a:rPr>
                                <m:t>1</m:t>
                              </m:r>
                            </m:e>
                          </m:mr>
                        </m:m>
                      </m:e>
                    </m:d>
                  </m:oMath>
                </a14:m>
                <a:endParaRPr lang="en-US" altLang="zh-CN" sz="2600" dirty="0">
                  <a:latin typeface="Times New Roman" panose="02020603050405020304" pitchFamily="18" charset="0"/>
                  <a:cs typeface="Times New Roman" panose="02020603050405020304" pitchFamily="18" charset="0"/>
                </a:endParaRPr>
              </a:p>
              <a:p>
                <a:r>
                  <a:rPr lang="en-US" altLang="zh-CN" sz="3000" dirty="0" smtClean="0">
                    <a:latin typeface="Times New Roman" panose="02020603050405020304" pitchFamily="18" charset="0"/>
                    <a:cs typeface="Times New Roman" panose="02020603050405020304" pitchFamily="18" charset="0"/>
                  </a:rPr>
                  <a:t>Gives us </a:t>
                </a:r>
                <a14:m>
                  <m:oMath xmlns:m="http://schemas.openxmlformats.org/officeDocument/2006/math">
                    <m:acc>
                      <m:accPr>
                        <m:chr m:val="̃"/>
                        <m:ctrlPr>
                          <a:rPr lang="en-US" altLang="zh-CN" sz="2600" b="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𝑝</m:t>
                        </m:r>
                      </m:e>
                    </m:acc>
                    <m:r>
                      <a:rPr lang="en-US" altLang="zh-CN" sz="2600" b="0" i="1" dirty="0" smtClean="0">
                        <a:latin typeface="Cambria Math" panose="02040503050406030204" pitchFamily="18" charset="0"/>
                        <a:cs typeface="Times New Roman" panose="02020603050405020304" pitchFamily="18" charset="0"/>
                      </a:rPr>
                      <m:t>−</m:t>
                    </m:r>
                    <m:sSup>
                      <m:sSupPr>
                        <m:ctrlPr>
                          <a:rPr lang="en-US" altLang="zh-CN" sz="2600" b="0" i="1" dirty="0" smtClean="0">
                            <a:latin typeface="Cambria Math" panose="02040503050406030204" pitchFamily="18" charset="0"/>
                            <a:cs typeface="Times New Roman" panose="02020603050405020304" pitchFamily="18" charset="0"/>
                          </a:rPr>
                        </m:ctrlPr>
                      </m:sSupPr>
                      <m:e>
                        <m:acc>
                          <m:accPr>
                            <m:chr m:val="̃"/>
                            <m:ctrlPr>
                              <a:rPr lang="en-US" altLang="zh-CN" sz="2600" b="0" i="1" dirty="0" smtClean="0">
                                <a:latin typeface="Cambria Math" panose="02040503050406030204" pitchFamily="18" charset="0"/>
                                <a:cs typeface="Times New Roman" panose="02020603050405020304" pitchFamily="18" charset="0"/>
                              </a:rPr>
                            </m:ctrlPr>
                          </m:accPr>
                          <m:e>
                            <m:r>
                              <a:rPr lang="en-US" altLang="zh-CN" sz="2600" b="0" i="1" dirty="0" smtClean="0">
                                <a:latin typeface="Cambria Math" panose="02040503050406030204" pitchFamily="18" charset="0"/>
                                <a:cs typeface="Times New Roman" panose="02020603050405020304" pitchFamily="18" charset="0"/>
                              </a:rPr>
                              <m:t>𝑝</m:t>
                            </m:r>
                          </m:e>
                        </m:acc>
                      </m:e>
                      <m:sup>
                        <m:r>
                          <a:rPr lang="en-US" altLang="zh-CN" sz="2600" b="0" i="1" dirty="0" smtClean="0">
                            <a:latin typeface="Cambria Math" panose="02040503050406030204" pitchFamily="18" charset="0"/>
                            <a:cs typeface="Times New Roman" panose="02020603050405020304" pitchFamily="18" charset="0"/>
                          </a:rPr>
                          <m:t>′</m:t>
                        </m:r>
                      </m:sup>
                    </m:sSup>
                    <m:r>
                      <a:rPr lang="en-US" altLang="zh-CN" sz="2600" b="0" i="1" dirty="0" smtClean="0">
                        <a:latin typeface="Cambria Math" panose="02040503050406030204" pitchFamily="18" charset="0"/>
                        <a:cs typeface="Times New Roman" panose="02020603050405020304" pitchFamily="18" charset="0"/>
                      </a:rPr>
                      <m:t>=</m:t>
                    </m:r>
                    <m:d>
                      <m:dPr>
                        <m:begChr m:val="["/>
                        <m:endChr m:val="]"/>
                        <m:ctrlPr>
                          <a:rPr lang="en-US" altLang="zh-CN" sz="2600"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sz="2600" i="1">
                                <a:latin typeface="Cambria Math" panose="02040503050406030204" pitchFamily="18" charset="0"/>
                                <a:cs typeface="Times New Roman" panose="02020603050405020304" pitchFamily="18" charset="0"/>
                              </a:rPr>
                            </m:ctrlPr>
                          </m:mPr>
                          <m:mr>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1</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2</m:t>
                                      </m:r>
                                    </m:sub>
                                  </m:sSub>
                                </m:e>
                              </m:acc>
                            </m:e>
                            <m:e>
                              <m:acc>
                                <m:accPr>
                                  <m:chr m:val="⃗"/>
                                  <m:ctrlPr>
                                    <a:rPr lang="en-US" altLang="zh-CN" sz="2600" i="1">
                                      <a:latin typeface="Cambria Math" panose="02040503050406030204" pitchFamily="18" charset="0"/>
                                      <a:cs typeface="Times New Roman" panose="02020603050405020304" pitchFamily="18" charset="0"/>
                                    </a:rPr>
                                  </m:ctrlPr>
                                </m:accP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𝑏</m:t>
                                      </m:r>
                                    </m:e>
                                    <m:sub>
                                      <m:r>
                                        <a:rPr lang="en-US" altLang="zh-CN" sz="2600" i="1">
                                          <a:latin typeface="Cambria Math" panose="02040503050406030204" pitchFamily="18" charset="0"/>
                                          <a:cs typeface="Times New Roman" panose="02020603050405020304" pitchFamily="18" charset="0"/>
                                        </a:rPr>
                                        <m:t>3</m:t>
                                      </m:r>
                                    </m:sub>
                                  </m:sSub>
                                </m:e>
                              </m:acc>
                            </m:e>
                            <m:e>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𝑜</m:t>
                                  </m:r>
                                </m:e>
                              </m:acc>
                            </m:e>
                          </m:mr>
                        </m:m>
                      </m:e>
                    </m:d>
                    <m:d>
                      <m:dPr>
                        <m:begChr m:val="["/>
                        <m:endChr m:val="]"/>
                        <m:ctrlPr>
                          <a:rPr lang="en-US" altLang="zh-CN" sz="26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600" i="1">
                                <a:latin typeface="Cambria Math" panose="02040503050406030204" pitchFamily="18" charset="0"/>
                                <a:cs typeface="Times New Roman" panose="02020603050405020304" pitchFamily="18" charset="0"/>
                              </a:rPr>
                            </m:ctrlPr>
                          </m:mPr>
                          <m:mr>
                            <m:e>
                              <m:sSub>
                                <m:sSubPr>
                                  <m:ctrlPr>
                                    <a:rPr lang="en-US" altLang="zh-CN" sz="2600" i="1">
                                      <a:latin typeface="Cambria Math" panose="02040503050406030204" pitchFamily="18" charset="0"/>
                                      <a:cs typeface="Times New Roman" panose="02020603050405020304" pitchFamily="18" charset="0"/>
                                    </a:rPr>
                                  </m:ctrlPr>
                                </m:sSubPr>
                                <m:e>
                                  <m:r>
                                    <m:rPr>
                                      <m:brk m:alnAt="7"/>
                                    </m:rPr>
                                    <a:rPr lang="en-US" altLang="zh-CN" sz="2600" i="1">
                                      <a:latin typeface="Cambria Math" panose="02040503050406030204" pitchFamily="18" charset="0"/>
                                      <a:cs typeface="Times New Roman" panose="02020603050405020304" pitchFamily="18" charset="0"/>
                                    </a:rPr>
                                    <m:t>𝑐</m:t>
                                  </m:r>
                                </m:e>
                                <m:sub>
                                  <m:r>
                                    <m:rPr>
                                      <m:brk m:alnAt="7"/>
                                    </m:rPr>
                                    <a:rPr lang="en-US" altLang="zh-CN" sz="2600" i="1">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m:t>
                              </m:r>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2</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2</m:t>
                                  </m:r>
                                </m:sub>
                              </m:sSub>
                              <m:r>
                                <a:rPr lang="en-US" altLang="zh-CN" sz="2600" b="0" i="1" smtClean="0">
                                  <a:latin typeface="Cambria Math" panose="02040503050406030204" pitchFamily="18" charset="0"/>
                                  <a:cs typeface="Times New Roman" panose="02020603050405020304" pitchFamily="18" charset="0"/>
                                </a:rPr>
                                <m:t>′</m:t>
                              </m:r>
                            </m:e>
                          </m:mr>
                          <m:mr>
                            <m:e>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3</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3</m:t>
                                  </m:r>
                                </m:sub>
                              </m:sSub>
                              <m:r>
                                <a:rPr lang="en-US" altLang="zh-CN" sz="2600" b="0" i="1" smtClean="0">
                                  <a:latin typeface="Cambria Math" panose="02040503050406030204" pitchFamily="18" charset="0"/>
                                  <a:cs typeface="Times New Roman" panose="02020603050405020304" pitchFamily="18" charset="0"/>
                                </a:rPr>
                                <m:t>′</m:t>
                              </m:r>
                            </m:e>
                          </m:mr>
                          <m:mr>
                            <m:e>
                              <m:r>
                                <a:rPr lang="en-US" altLang="zh-CN" sz="2600" b="0" i="1" smtClean="0">
                                  <a:latin typeface="Cambria Math" panose="02040503050406030204" pitchFamily="18" charset="0"/>
                                  <a:cs typeface="Times New Roman" panose="02020603050405020304" pitchFamily="18" charset="0"/>
                                </a:rPr>
                                <m:t>0</m:t>
                              </m:r>
                            </m:e>
                          </m:mr>
                        </m:m>
                      </m:e>
                    </m:d>
                  </m:oMath>
                </a14:m>
                <a:endParaRPr lang="en-US" altLang="zh-CN" sz="2600" dirty="0">
                  <a:latin typeface="Times New Roman" panose="02020603050405020304" pitchFamily="18" charset="0"/>
                  <a:cs typeface="Times New Roman" panose="02020603050405020304" pitchFamily="18" charset="0"/>
                </a:endParaRPr>
              </a:p>
              <a:p>
                <a:pPr marL="0" indent="0">
                  <a:buNone/>
                </a:pPr>
                <a:r>
                  <a:rPr lang="en-US" altLang="zh-CN" sz="2800" dirty="0">
                    <a:latin typeface="Times New Roman" panose="02020603050405020304" pitchFamily="18" charset="0"/>
                    <a:cs typeface="Times New Roman" panose="02020603050405020304" pitchFamily="18" charset="0"/>
                  </a:rPr>
                  <a:t>     a vector (last coordinate = 0)</a:t>
                </a:r>
              </a:p>
            </p:txBody>
          </p:sp>
        </mc:Choice>
        <mc:Fallback xmlns="">
          <p:sp>
            <p:nvSpPr>
              <p:cNvPr id="3" name="内容占位符 2">
                <a:extLst>
                  <a:ext uri="{FF2B5EF4-FFF2-40B4-BE49-F238E27FC236}">
                    <a16:creationId xmlns:a16="http://schemas.microsoft.com/office/drawing/2014/main" id="{31AF33D8-0A76-4CDE-AA27-0C1039DC7C1D}"/>
                  </a:ext>
                </a:extLst>
              </p:cNvPr>
              <p:cNvSpPr>
                <a:spLocks noGrp="1" noRot="1" noChangeAspect="1" noMove="1" noResize="1" noEditPoints="1" noAdjustHandles="1" noChangeArrowheads="1" noChangeShapeType="1" noTextEdit="1"/>
              </p:cNvSpPr>
              <p:nvPr>
                <p:ph idx="1"/>
              </p:nvPr>
            </p:nvSpPr>
            <p:spPr>
              <a:blipFill>
                <a:blip r:embed="rId2"/>
                <a:stretch>
                  <a:fillRect l="-1333" t="-2156" b="-215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255EBEA-E261-4113-A0EE-751E35DCD303}"/>
              </a:ext>
            </a:extLst>
          </p:cNvPr>
          <p:cNvSpPr>
            <a:spLocks noGrp="1"/>
          </p:cNvSpPr>
          <p:nvPr>
            <p:ph type="sldNum" sz="quarter" idx="12"/>
          </p:nvPr>
        </p:nvSpPr>
        <p:spPr/>
        <p:txBody>
          <a:bodyPr/>
          <a:lstStyle/>
          <a:p>
            <a:fld id="{13535B06-6A47-4B57-9912-C51025E8C240}" type="slidenum">
              <a:rPr lang="zh-CN" altLang="en-US" smtClean="0"/>
              <a:pPr/>
              <a:t>8</a:t>
            </a:fld>
            <a:endParaRPr lang="zh-CN" altLang="en-US"/>
          </a:p>
        </p:txBody>
      </p:sp>
    </p:spTree>
    <p:extLst>
      <p:ext uri="{BB962C8B-B14F-4D97-AF65-F5344CB8AC3E}">
        <p14:creationId xmlns:p14="http://schemas.microsoft.com/office/powerpoint/2010/main" val="2671158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14C66-36F1-4634-9765-76F05808B71A}"/>
              </a:ext>
            </a:extLst>
          </p:cNvPr>
          <p:cNvSpPr>
            <a:spLocks noGrp="1"/>
          </p:cNvSpPr>
          <p:nvPr>
            <p:ph type="title"/>
          </p:nvPr>
        </p:nvSpPr>
        <p:spPr/>
        <p:txBody>
          <a:bodyPr/>
          <a:lstStyle/>
          <a:p>
            <a:pPr algn="l"/>
            <a:r>
              <a:rPr lang="en-US" altLang="zh-CN" dirty="0">
                <a:latin typeface="Times New Roman" panose="02020603050405020304" pitchFamily="18" charset="0"/>
                <a:cs typeface="Times New Roman" panose="02020603050405020304" pitchFamily="18" charset="0"/>
              </a:rPr>
              <a:t>More notation properties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B0DDCA-CD86-44D6-A491-1024E3564BCF}"/>
                  </a:ext>
                </a:extLst>
              </p:cNvPr>
              <p:cNvSpPr>
                <a:spLocks noGrp="1"/>
              </p:cNvSpPr>
              <p:nvPr>
                <p:ph idx="1"/>
              </p:nvPr>
            </p:nvSpPr>
            <p:spPr>
              <a:xfrm>
                <a:off x="457200" y="1600200"/>
                <a:ext cx="8229600" cy="4853136"/>
              </a:xfrm>
            </p:spPr>
            <p:txBody>
              <a:bodyPr>
                <a:normAutofit fontScale="77500" lnSpcReduction="20000"/>
              </a:bodyPr>
              <a:lstStyle/>
              <a:p>
                <a:r>
                  <a:rPr lang="en-US" altLang="zh-CN" dirty="0" smtClean="0">
                    <a:latin typeface="Times New Roman" panose="02020603050405020304" pitchFamily="18" charset="0"/>
                    <a:cs typeface="Times New Roman" panose="02020603050405020304" pitchFamily="18" charset="0"/>
                  </a:rPr>
                  <a:t>Adding a point to a vector </a:t>
                </a:r>
              </a:p>
              <a:p>
                <a14:m>
                  <m:oMath xmlns:m="http://schemas.openxmlformats.org/officeDocument/2006/math">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𝑝</m:t>
                        </m:r>
                      </m:e>
                    </m:acc>
                    <m:r>
                      <a:rPr lang="en-US" altLang="zh-CN" i="1" dirty="0">
                        <a:latin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i="1">
                                <a:latin typeface="Cambria Math" panose="02040503050406030204" pitchFamily="18" charset="0"/>
                                <a:cs typeface="Times New Roman" panose="02020603050405020304" pitchFamily="18" charset="0"/>
                              </a:rPr>
                            </m:ctrlPr>
                          </m:mPr>
                          <m:m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1</m:t>
                                      </m:r>
                                    </m:sub>
                                  </m:sSub>
                                </m:e>
                              </m:acc>
                            </m:e>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2</m:t>
                                      </m:r>
                                    </m:sub>
                                  </m:sSub>
                                </m:e>
                              </m:acc>
                            </m:e>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3</m:t>
                                      </m:r>
                                    </m:sub>
                                  </m:sSub>
                                </m:e>
                              </m:acc>
                            </m:e>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𝑜</m:t>
                                  </m:r>
                                </m:e>
                              </m:acc>
                            </m:e>
                          </m:mr>
                        </m:m>
                      </m:e>
                    </m:d>
                    <m:d>
                      <m:dPr>
                        <m:begChr m:val="["/>
                        <m:endChr m:val="]"/>
                        <m:ctrlPr>
                          <a:rPr lang="en-US" altLang="zh-CN"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i="1">
                                <a:latin typeface="Cambria Math" panose="02040503050406030204" pitchFamily="18" charset="0"/>
                                <a:cs typeface="Times New Roman" panose="02020603050405020304" pitchFamily="18" charset="0"/>
                              </a:rPr>
                            </m:ctrlPr>
                          </m:mPr>
                          <m:mr>
                            <m:e>
                              <m:sSub>
                                <m:sSubPr>
                                  <m:ctrlPr>
                                    <a:rPr lang="en-US" altLang="zh-CN" i="1">
                                      <a:latin typeface="Cambria Math" panose="02040503050406030204" pitchFamily="18" charset="0"/>
                                      <a:cs typeface="Times New Roman" panose="02020603050405020304" pitchFamily="18" charset="0"/>
                                    </a:rPr>
                                  </m:ctrlPr>
                                </m:sSubPr>
                                <m:e>
                                  <m:r>
                                    <m:rPr>
                                      <m:brk m:alnAt="7"/>
                                    </m:rPr>
                                    <a:rPr lang="en-US" altLang="zh-CN" i="1">
                                      <a:latin typeface="Cambria Math" panose="02040503050406030204" pitchFamily="18" charset="0"/>
                                      <a:cs typeface="Times New Roman" panose="02020603050405020304" pitchFamily="18" charset="0"/>
                                    </a:rPr>
                                    <m:t>𝑐</m:t>
                                  </m:r>
                                </m:e>
                                <m:sub>
                                  <m:r>
                                    <m:rPr>
                                      <m:brk m:alnAt="7"/>
                                    </m:rPr>
                                    <a:rPr lang="en-US" altLang="zh-CN" i="1">
                                      <a:latin typeface="Cambria Math" panose="02040503050406030204" pitchFamily="18" charset="0"/>
                                      <a:cs typeface="Times New Roman" panose="02020603050405020304" pitchFamily="18" charset="0"/>
                                    </a:rPr>
                                    <m:t>1</m:t>
                                  </m:r>
                                </m:sub>
                              </m:sSub>
                            </m:e>
                          </m:mr>
                          <m:m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2</m:t>
                                  </m:r>
                                </m:sub>
                              </m:sSub>
                            </m:e>
                          </m:mr>
                          <m:m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3</m:t>
                                  </m:r>
                                </m:sub>
                              </m:sSub>
                            </m:e>
                          </m:mr>
                          <m:mr>
                            <m:e>
                              <m:r>
                                <a:rPr lang="en-US" altLang="zh-CN" i="1">
                                  <a:latin typeface="Cambria Math" panose="02040503050406030204" pitchFamily="18" charset="0"/>
                                  <a:cs typeface="Times New Roman" panose="02020603050405020304" pitchFamily="18" charset="0"/>
                                </a:rPr>
                                <m:t>1</m:t>
                              </m:r>
                            </m:e>
                          </m:mr>
                        </m:m>
                      </m:e>
                    </m:d>
                  </m:oMath>
                </a14:m>
                <a:r>
                  <a:rPr lang="en-US" altLang="zh-CN"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𝑣</m:t>
                        </m:r>
                      </m:e>
                    </m:acc>
                    <m:r>
                      <a:rPr lang="en-US" altLang="zh-CN" i="1" dirty="0">
                        <a:latin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i="1">
                                <a:latin typeface="Cambria Math" panose="02040503050406030204" pitchFamily="18" charset="0"/>
                                <a:cs typeface="Times New Roman" panose="02020603050405020304" pitchFamily="18" charset="0"/>
                              </a:rPr>
                            </m:ctrlPr>
                          </m:mPr>
                          <m:m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1</m:t>
                                      </m:r>
                                    </m:sub>
                                  </m:sSub>
                                </m:e>
                              </m:acc>
                            </m:e>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2</m:t>
                                      </m:r>
                                    </m:sub>
                                  </m:sSub>
                                </m:e>
                              </m:acc>
                            </m:e>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3</m:t>
                                      </m:r>
                                    </m:sub>
                                  </m:sSub>
                                </m:e>
                              </m:acc>
                            </m:e>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𝑜</m:t>
                                  </m:r>
                                </m:e>
                              </m:acc>
                            </m:e>
                          </m:mr>
                        </m:m>
                      </m:e>
                    </m:d>
                    <m:d>
                      <m:dPr>
                        <m:begChr m:val="["/>
                        <m:endChr m:val="]"/>
                        <m:ctrlPr>
                          <a:rPr lang="en-US" altLang="zh-CN"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i="1">
                                <a:latin typeface="Cambria Math" panose="02040503050406030204" pitchFamily="18" charset="0"/>
                                <a:cs typeface="Times New Roman" panose="02020603050405020304" pitchFamily="18" charset="0"/>
                              </a:rPr>
                            </m:ctrlPr>
                          </m:mPr>
                          <m:mr>
                            <m:e>
                              <m:sSub>
                                <m:sSubPr>
                                  <m:ctrlPr>
                                    <a:rPr lang="en-US" altLang="zh-CN" i="1">
                                      <a:latin typeface="Cambria Math" panose="02040503050406030204" pitchFamily="18" charset="0"/>
                                      <a:cs typeface="Times New Roman" panose="02020603050405020304" pitchFamily="18" charset="0"/>
                                    </a:rPr>
                                  </m:ctrlPr>
                                </m:sSubPr>
                                <m:e>
                                  <m:r>
                                    <m:rPr>
                                      <m:brk m:alnAt="7"/>
                                    </m:rPr>
                                    <a:rPr lang="en-US" altLang="zh-CN" i="1">
                                      <a:latin typeface="Cambria Math" panose="02040503050406030204" pitchFamily="18" charset="0"/>
                                      <a:cs typeface="Times New Roman" panose="02020603050405020304" pitchFamily="18" charset="0"/>
                                    </a:rPr>
                                    <m:t>𝑐</m:t>
                                  </m:r>
                                </m:e>
                                <m:sub>
                                  <m:r>
                                    <m:rPr>
                                      <m:brk m:alnAt="7"/>
                                    </m:rP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e>
                          </m:mr>
                          <m:m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e>
                          </m:mr>
                          <m:m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cs typeface="Times New Roman" panose="02020603050405020304" pitchFamily="18" charset="0"/>
                                </a:rPr>
                                <m:t>′</m:t>
                              </m:r>
                            </m:e>
                          </m:mr>
                          <m:mr>
                            <m:e>
                              <m:r>
                                <a:rPr lang="en-US" altLang="zh-CN" b="0" i="1" smtClean="0">
                                  <a:latin typeface="Cambria Math" panose="02040503050406030204" pitchFamily="18" charset="0"/>
                                  <a:cs typeface="Times New Roman" panose="02020603050405020304" pitchFamily="18" charset="0"/>
                                </a:rPr>
                                <m:t>0</m:t>
                              </m:r>
                            </m:e>
                          </m:mr>
                        </m:m>
                      </m:e>
                    </m:d>
                  </m:oMath>
                </a14:m>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Gives us </a:t>
                </a:r>
                <a14:m>
                  <m:oMath xmlns:m="http://schemas.openxmlformats.org/officeDocument/2006/math">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𝑝</m:t>
                        </m:r>
                      </m:e>
                    </m:acc>
                    <m:r>
                      <a:rPr lang="en-US" altLang="zh-CN" b="0" i="1" dirty="0" smtClean="0">
                        <a:latin typeface="Cambria Math" panose="02040503050406030204" pitchFamily="18" charset="0"/>
                        <a:cs typeface="Times New Roman" panose="02020603050405020304" pitchFamily="18" charset="0"/>
                      </a:rPr>
                      <m:t>+</m:t>
                    </m:r>
                    <m:acc>
                      <m:accPr>
                        <m:chr m:val="⃗"/>
                        <m:ctrlPr>
                          <a:rPr lang="en-US" altLang="zh-CN" b="0"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𝑣</m:t>
                        </m:r>
                      </m:e>
                    </m:acc>
                    <m:r>
                      <a:rPr lang="en-US" altLang="zh-CN" i="1" dirty="0">
                        <a:latin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cs typeface="Times New Roman" panose="02020603050405020304" pitchFamily="18" charset="0"/>
                          </a:rPr>
                        </m:ctrlPr>
                      </m:dPr>
                      <m:e>
                        <m:m>
                          <m:mPr>
                            <m:mcs>
                              <m:mc>
                                <m:mcPr>
                                  <m:count m:val="4"/>
                                  <m:mcJc m:val="center"/>
                                </m:mcPr>
                              </m:mc>
                            </m:mcs>
                            <m:ctrlPr>
                              <a:rPr lang="en-US" altLang="zh-CN" i="1">
                                <a:latin typeface="Cambria Math" panose="02040503050406030204" pitchFamily="18" charset="0"/>
                                <a:cs typeface="Times New Roman" panose="02020603050405020304" pitchFamily="18" charset="0"/>
                              </a:rPr>
                            </m:ctrlPr>
                          </m:mPr>
                          <m:m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1</m:t>
                                      </m:r>
                                    </m:sub>
                                  </m:sSub>
                                </m:e>
                              </m:acc>
                            </m:e>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2</m:t>
                                      </m:r>
                                    </m:sub>
                                  </m:sSub>
                                </m:e>
                              </m:acc>
                            </m:e>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𝑏</m:t>
                                      </m:r>
                                    </m:e>
                                    <m:sub>
                                      <m:r>
                                        <a:rPr lang="en-US" altLang="zh-CN" i="1">
                                          <a:latin typeface="Cambria Math" panose="02040503050406030204" pitchFamily="18" charset="0"/>
                                          <a:cs typeface="Times New Roman" panose="02020603050405020304" pitchFamily="18" charset="0"/>
                                        </a:rPr>
                                        <m:t>3</m:t>
                                      </m:r>
                                    </m:sub>
                                  </m:sSub>
                                </m:e>
                              </m:acc>
                            </m:e>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𝑜</m:t>
                                  </m:r>
                                </m:e>
                              </m:acc>
                            </m:e>
                          </m:mr>
                        </m:m>
                      </m:e>
                    </m:d>
                    <m:d>
                      <m:dPr>
                        <m:begChr m:val="["/>
                        <m:endChr m:val="]"/>
                        <m:ctrlPr>
                          <a:rPr lang="en-US" altLang="zh-CN" i="1" dirty="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i="1">
                                <a:latin typeface="Cambria Math" panose="02040503050406030204" pitchFamily="18" charset="0"/>
                                <a:cs typeface="Times New Roman" panose="02020603050405020304" pitchFamily="18" charset="0"/>
                              </a:rPr>
                            </m:ctrlPr>
                          </m:mPr>
                          <m:mr>
                            <m:e>
                              <m:sSub>
                                <m:sSubPr>
                                  <m:ctrlPr>
                                    <a:rPr lang="en-US" altLang="zh-CN" i="1">
                                      <a:latin typeface="Cambria Math" panose="02040503050406030204" pitchFamily="18" charset="0"/>
                                      <a:cs typeface="Times New Roman" panose="02020603050405020304" pitchFamily="18" charset="0"/>
                                    </a:rPr>
                                  </m:ctrlPr>
                                </m:sSubPr>
                                <m:e>
                                  <m:r>
                                    <m:rPr>
                                      <m:brk m:alnAt="7"/>
                                    </m:rPr>
                                    <a:rPr lang="en-US" altLang="zh-CN" i="1">
                                      <a:latin typeface="Cambria Math" panose="02040503050406030204" pitchFamily="18" charset="0"/>
                                      <a:cs typeface="Times New Roman" panose="02020603050405020304" pitchFamily="18" charset="0"/>
                                    </a:rPr>
                                    <m:t>𝑐</m:t>
                                  </m:r>
                                </m:e>
                                <m:sub>
                                  <m:r>
                                    <m:rPr>
                                      <m:brk m:alnAt="7"/>
                                    </m:rPr>
                                    <a:rPr lang="en-US" altLang="zh-CN" i="1">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e>
                          </m:mr>
                          <m:m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e>
                          </m:mr>
                          <m:m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3</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cs typeface="Times New Roman" panose="02020603050405020304" pitchFamily="18" charset="0"/>
                                </a:rPr>
                                <m:t>′</m:t>
                              </m:r>
                            </m:e>
                          </m:mr>
                          <m:mr>
                            <m:e>
                              <m:r>
                                <a:rPr lang="en-US" altLang="zh-CN" b="0" i="1" smtClean="0">
                                  <a:latin typeface="Cambria Math" panose="02040503050406030204" pitchFamily="18" charset="0"/>
                                  <a:cs typeface="Times New Roman" panose="02020603050405020304" pitchFamily="18" charset="0"/>
                                </a:rPr>
                                <m:t>1</m:t>
                              </m:r>
                            </m:e>
                          </m:mr>
                        </m:m>
                      </m:e>
                    </m:d>
                  </m:oMath>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 point (4th coordinate=1) </a:t>
                </a:r>
              </a:p>
            </p:txBody>
          </p:sp>
        </mc:Choice>
        <mc:Fallback xmlns="">
          <p:sp>
            <p:nvSpPr>
              <p:cNvPr id="3" name="内容占位符 2">
                <a:extLst>
                  <a:ext uri="{FF2B5EF4-FFF2-40B4-BE49-F238E27FC236}">
                    <a16:creationId xmlns:a16="http://schemas.microsoft.com/office/drawing/2014/main" id="{AAB0DDCA-CD86-44D6-A491-1024E3564BCF}"/>
                  </a:ext>
                </a:extLst>
              </p:cNvPr>
              <p:cNvSpPr>
                <a:spLocks noGrp="1" noRot="1" noChangeAspect="1" noMove="1" noResize="1" noEditPoints="1" noAdjustHandles="1" noChangeArrowheads="1" noChangeShapeType="1" noTextEdit="1"/>
              </p:cNvSpPr>
              <p:nvPr>
                <p:ph idx="1"/>
              </p:nvPr>
            </p:nvSpPr>
            <p:spPr>
              <a:xfrm>
                <a:off x="457200" y="1600200"/>
                <a:ext cx="8229600" cy="4853136"/>
              </a:xfrm>
              <a:blipFill>
                <a:blip r:embed="rId2"/>
                <a:stretch>
                  <a:fillRect l="-1037" t="-263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0F5E5A2-2B9C-4EBE-BE50-F89A866463AF}"/>
              </a:ext>
            </a:extLst>
          </p:cNvPr>
          <p:cNvSpPr>
            <a:spLocks noGrp="1"/>
          </p:cNvSpPr>
          <p:nvPr>
            <p:ph type="sldNum" sz="quarter" idx="12"/>
          </p:nvPr>
        </p:nvSpPr>
        <p:spPr/>
        <p:txBody>
          <a:bodyPr/>
          <a:lstStyle/>
          <a:p>
            <a:fld id="{13535B06-6A47-4B57-9912-C51025E8C240}" type="slidenum">
              <a:rPr lang="zh-CN" altLang="en-US" smtClean="0"/>
              <a:pPr/>
              <a:t>9</a:t>
            </a:fld>
            <a:endParaRPr lang="zh-CN" altLang="en-US"/>
          </a:p>
        </p:txBody>
      </p:sp>
    </p:spTree>
    <p:extLst>
      <p:ext uri="{BB962C8B-B14F-4D97-AF65-F5344CB8AC3E}">
        <p14:creationId xmlns:p14="http://schemas.microsoft.com/office/powerpoint/2010/main" val="3854208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6169</TotalTime>
  <Words>4652</Words>
  <Application>Microsoft Office PowerPoint</Application>
  <PresentationFormat>全屏显示(4:3)</PresentationFormat>
  <Paragraphs>429</Paragraphs>
  <Slides>69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69</vt:i4>
      </vt:variant>
    </vt:vector>
  </HeadingPairs>
  <TitlesOfParts>
    <vt:vector size="81" baseType="lpstr">
      <vt:lpstr>ＭＳ Ｐゴシック</vt:lpstr>
      <vt:lpstr>等线</vt:lpstr>
      <vt:lpstr>等线 Light</vt:lpstr>
      <vt:lpstr>楷体</vt:lpstr>
      <vt:lpstr>宋体</vt:lpstr>
      <vt:lpstr>Arial</vt:lpstr>
      <vt:lpstr>Calibri</vt:lpstr>
      <vt:lpstr>Calibri Light</vt:lpstr>
      <vt:lpstr>Cambria Math</vt:lpstr>
      <vt:lpstr>Times New Roman</vt:lpstr>
      <vt:lpstr>Office 主题</vt:lpstr>
      <vt:lpstr>Office 主题​​</vt:lpstr>
      <vt:lpstr>坐标与变换 </vt:lpstr>
      <vt:lpstr>Affine transformations </vt:lpstr>
      <vt:lpstr>Matrix notation </vt:lpstr>
      <vt:lpstr>Linear component </vt:lpstr>
      <vt:lpstr>Translation component </vt:lpstr>
      <vt:lpstr>Translation</vt:lpstr>
      <vt:lpstr>Full Affine Expression</vt:lpstr>
      <vt:lpstr>More notation properties </vt:lpstr>
      <vt:lpstr>More notation properties </vt:lpstr>
      <vt:lpstr>More notation properties </vt:lpstr>
      <vt:lpstr>Frames &amp; hierarchical modeling </vt:lpstr>
      <vt:lpstr>Frames &amp; hierarchical modeling </vt:lpstr>
      <vt:lpstr>Frames &amp; hierarchical modeling </vt:lpstr>
      <vt:lpstr>用基坐标表示向量回顾</vt:lpstr>
      <vt:lpstr>空间到自身的线性变换</vt:lpstr>
      <vt:lpstr>空间到自身的线性变换</vt:lpstr>
      <vt:lpstr>基向量的变换</vt:lpstr>
      <vt:lpstr>基变换与线性变换</vt:lpstr>
      <vt:lpstr>How are transforms combined? </vt:lpstr>
      <vt:lpstr>How are transforms combined? </vt:lpstr>
      <vt:lpstr>Non-commutative Composition</vt:lpstr>
      <vt:lpstr>Forward reference and eye </vt:lpstr>
      <vt:lpstr>Homogeneous Coordinates</vt:lpstr>
      <vt:lpstr>Pinhole Camera</vt:lpstr>
      <vt:lpstr>Pinhole Camera a.k.a. Camera Obscura</vt:lpstr>
      <vt:lpstr>Pinhole Camera a.k.a. Camera Obscura</vt:lpstr>
      <vt:lpstr>Pinhole Camera Terms</vt:lpstr>
      <vt:lpstr>Focal Length</vt:lpstr>
      <vt:lpstr>Pinhole Size</vt:lpstr>
      <vt:lpstr>Pinhole Size</vt:lpstr>
      <vt:lpstr>Pinhole Size</vt:lpstr>
      <vt:lpstr>What about Light Efficiency?</vt:lpstr>
      <vt:lpstr>The Physical Pinhole Camera</vt:lpstr>
      <vt:lpstr>The Mathematical Pinhole Camera</vt:lpstr>
      <vt:lpstr>凸透镜成像</vt:lpstr>
      <vt:lpstr>凹面镜成像</vt:lpstr>
      <vt:lpstr>Projective Equivalence</vt:lpstr>
      <vt:lpstr>射影变换</vt:lpstr>
      <vt:lpstr>交比及其射影不变性质</vt:lpstr>
      <vt:lpstr>帕普斯定理</vt:lpstr>
      <vt:lpstr>圆锥曲线的切点弦方程</vt:lpstr>
      <vt:lpstr>极点和极线</vt:lpstr>
      <vt:lpstr>极点与极线的性质</vt:lpstr>
      <vt:lpstr>极点与极线的性质</vt:lpstr>
      <vt:lpstr>极点与极线的性质</vt:lpstr>
      <vt:lpstr>帕斯卡定理</vt:lpstr>
      <vt:lpstr>布里安桑定理</vt:lpstr>
      <vt:lpstr>布里安桑定理推论</vt:lpstr>
      <vt:lpstr>完全四边形的性质</vt:lpstr>
      <vt:lpstr>双心多边形</vt:lpstr>
      <vt:lpstr>彭赛列闭合定理</vt:lpstr>
      <vt:lpstr>Why bother with extra coordinate?</vt:lpstr>
      <vt:lpstr>Perspective in 2D</vt:lpstr>
      <vt:lpstr>Perspective in 2D</vt:lpstr>
      <vt:lpstr>Perspective in 2D</vt:lpstr>
      <vt:lpstr>Perspective in 2D</vt:lpstr>
      <vt:lpstr>Homogeneous Visualization in 2D</vt:lpstr>
      <vt:lpstr>Homogeneous Visualization in 2D</vt:lpstr>
      <vt:lpstr>Projective Equivalence</vt:lpstr>
      <vt:lpstr>Projective Equivalence – Why?</vt:lpstr>
      <vt:lpstr>Normal</vt:lpstr>
      <vt:lpstr>Visualization of Surface Normal</vt:lpstr>
      <vt:lpstr>How do we transform normals?</vt:lpstr>
      <vt:lpstr>Transform Normal like Object?</vt:lpstr>
      <vt:lpstr>Transformation for shear and scale</vt:lpstr>
      <vt:lpstr>More Normal Visualizations</vt:lpstr>
      <vt:lpstr>How to do it right?</vt:lpstr>
      <vt:lpstr>Transform tangent vector v</vt:lpstr>
      <vt:lpstr>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Huang</dc:creator>
  <cp:lastModifiedBy>_马龙_</cp:lastModifiedBy>
  <cp:revision>281</cp:revision>
  <dcterms:created xsi:type="dcterms:W3CDTF">2019-12-24T02:49:51Z</dcterms:created>
  <dcterms:modified xsi:type="dcterms:W3CDTF">2023-09-21T02:03:15Z</dcterms:modified>
</cp:coreProperties>
</file>